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2"/>
    <p:sldId id="257" r:id="rId3"/>
    <p:sldId id="259" r:id="rId4"/>
    <p:sldId id="261" r:id="rId5"/>
    <p:sldId id="262" r:id="rId6"/>
    <p:sldId id="263" r:id="rId7"/>
    <p:sldId id="264" r:id="rId8"/>
    <p:sldId id="265" r:id="rId9"/>
    <p:sldId id="266" r:id="rId10"/>
    <p:sldId id="267" r:id="rId11"/>
  </p:sldIdLst>
  <p:sldSz cx="26670000" cy="37719000"/>
  <p:notesSz cx="6888163" cy="465772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259210" rtl="0" fontAlgn="auto" latinLnBrk="0" hangingPunct="0">
      <a:lnSpc>
        <a:spcPct val="100000"/>
      </a:lnSpc>
      <a:spcBef>
        <a:spcPts val="0"/>
      </a:spcBef>
      <a:spcAft>
        <a:spcPts val="0"/>
      </a:spcAft>
      <a:buClrTx/>
      <a:buSzTx/>
      <a:buFontTx/>
      <a:buNone/>
      <a:tabLst/>
      <a:defRPr kumimoji="0" sz="120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2259210" rtl="0" fontAlgn="auto" latinLnBrk="0" hangingPunct="0">
      <a:lnSpc>
        <a:spcPct val="100000"/>
      </a:lnSpc>
      <a:spcBef>
        <a:spcPts val="0"/>
      </a:spcBef>
      <a:spcAft>
        <a:spcPts val="0"/>
      </a:spcAft>
      <a:buClrTx/>
      <a:buSzTx/>
      <a:buFontTx/>
      <a:buNone/>
      <a:tabLst/>
      <a:defRPr kumimoji="0" sz="12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2259210" rtl="0" fontAlgn="auto" latinLnBrk="0" hangingPunct="0">
      <a:lnSpc>
        <a:spcPct val="100000"/>
      </a:lnSpc>
      <a:spcBef>
        <a:spcPts val="0"/>
      </a:spcBef>
      <a:spcAft>
        <a:spcPts val="0"/>
      </a:spcAft>
      <a:buClrTx/>
      <a:buSzTx/>
      <a:buFontTx/>
      <a:buNone/>
      <a:tabLst/>
      <a:defRPr kumimoji="0" sz="12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2259210" rtl="0" fontAlgn="auto" latinLnBrk="0" hangingPunct="0">
      <a:lnSpc>
        <a:spcPct val="100000"/>
      </a:lnSpc>
      <a:spcBef>
        <a:spcPts val="0"/>
      </a:spcBef>
      <a:spcAft>
        <a:spcPts val="0"/>
      </a:spcAft>
      <a:buClrTx/>
      <a:buSzTx/>
      <a:buFontTx/>
      <a:buNone/>
      <a:tabLst/>
      <a:defRPr kumimoji="0" sz="12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2259210" rtl="0" fontAlgn="auto" latinLnBrk="0" hangingPunct="0">
      <a:lnSpc>
        <a:spcPct val="100000"/>
      </a:lnSpc>
      <a:spcBef>
        <a:spcPts val="0"/>
      </a:spcBef>
      <a:spcAft>
        <a:spcPts val="0"/>
      </a:spcAft>
      <a:buClrTx/>
      <a:buSzTx/>
      <a:buFontTx/>
      <a:buNone/>
      <a:tabLst/>
      <a:defRPr kumimoji="0" sz="12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2259210" rtl="0" fontAlgn="auto" latinLnBrk="0" hangingPunct="0">
      <a:lnSpc>
        <a:spcPct val="100000"/>
      </a:lnSpc>
      <a:spcBef>
        <a:spcPts val="0"/>
      </a:spcBef>
      <a:spcAft>
        <a:spcPts val="0"/>
      </a:spcAft>
      <a:buClrTx/>
      <a:buSzTx/>
      <a:buFontTx/>
      <a:buNone/>
      <a:tabLst/>
      <a:defRPr kumimoji="0" sz="12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2259210" rtl="0" fontAlgn="auto" latinLnBrk="0" hangingPunct="0">
      <a:lnSpc>
        <a:spcPct val="100000"/>
      </a:lnSpc>
      <a:spcBef>
        <a:spcPts val="0"/>
      </a:spcBef>
      <a:spcAft>
        <a:spcPts val="0"/>
      </a:spcAft>
      <a:buClrTx/>
      <a:buSzTx/>
      <a:buFontTx/>
      <a:buNone/>
      <a:tabLst/>
      <a:defRPr kumimoji="0" sz="12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2259210" rtl="0" fontAlgn="auto" latinLnBrk="0" hangingPunct="0">
      <a:lnSpc>
        <a:spcPct val="100000"/>
      </a:lnSpc>
      <a:spcBef>
        <a:spcPts val="0"/>
      </a:spcBef>
      <a:spcAft>
        <a:spcPts val="0"/>
      </a:spcAft>
      <a:buClrTx/>
      <a:buSzTx/>
      <a:buFontTx/>
      <a:buNone/>
      <a:tabLst/>
      <a:defRPr kumimoji="0" sz="12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2259210" rtl="0" fontAlgn="auto" latinLnBrk="0" hangingPunct="0">
      <a:lnSpc>
        <a:spcPct val="100000"/>
      </a:lnSpc>
      <a:spcBef>
        <a:spcPts val="0"/>
      </a:spcBef>
      <a:spcAft>
        <a:spcPts val="0"/>
      </a:spcAft>
      <a:buClrTx/>
      <a:buSzTx/>
      <a:buFontTx/>
      <a:buNone/>
      <a:tabLst/>
      <a:defRPr kumimoji="0" sz="120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15:guide id="1" orient="horz" pos="11880">
          <p15:clr>
            <a:srgbClr val="A4A3A4"/>
          </p15:clr>
        </p15:guide>
        <p15:guide id="2" pos="84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25400" cap="flat">
              <a:noFill/>
              <a:miter lim="400000"/>
            </a:ln>
          </a:right>
          <a:top>
            <a:ln w="12700" cap="flat">
              <a:noFill/>
              <a:miter lim="400000"/>
            </a:ln>
          </a:top>
          <a:bottom>
            <a:ln w="12700" cap="flat">
              <a:noFill/>
              <a:miter lim="400000"/>
            </a:ln>
          </a:bottom>
          <a:insideH>
            <a:ln w="12700" cap="flat">
              <a:noFill/>
              <a:miter lim="400000"/>
            </a:ln>
          </a:insideH>
          <a:insideV>
            <a:ln w="254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25400" cap="flat">
              <a:solidFill>
                <a:srgbClr val="3797C6"/>
              </a:solidFill>
              <a:prstDash val="solid"/>
              <a:miter lim="400000"/>
            </a:ln>
          </a:top>
          <a:bottom>
            <a:ln w="12700" cap="flat">
              <a:noFill/>
              <a:miter lim="400000"/>
            </a:ln>
          </a:bottom>
          <a:insideH>
            <a:ln w="254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25400" cap="flat">
              <a:noFill/>
              <a:miter lim="400000"/>
            </a:ln>
          </a:bottom>
          <a:insideH>
            <a:ln w="254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25400" cap="flat">
              <a:solidFill>
                <a:srgbClr val="B8B8B8"/>
              </a:solidFill>
              <a:prstDash val="solid"/>
              <a:miter lim="400000"/>
            </a:ln>
          </a:left>
          <a:right>
            <a:ln w="25400" cap="flat">
              <a:solidFill>
                <a:srgbClr val="B8B8B8"/>
              </a:solidFill>
              <a:prstDash val="solid"/>
              <a:miter lim="400000"/>
            </a:ln>
          </a:right>
          <a:top>
            <a:ln w="25400" cap="flat">
              <a:solidFill>
                <a:srgbClr val="B8B8B8"/>
              </a:solidFill>
              <a:prstDash val="solid"/>
              <a:miter lim="400000"/>
            </a:ln>
          </a:top>
          <a:bottom>
            <a:ln w="25400" cap="flat">
              <a:solidFill>
                <a:srgbClr val="B8B8B8"/>
              </a:solidFill>
              <a:prstDash val="solid"/>
              <a:miter lim="400000"/>
            </a:ln>
          </a:bottom>
          <a:insideH>
            <a:ln w="25400" cap="flat">
              <a:solidFill>
                <a:srgbClr val="B8B8B8"/>
              </a:solidFill>
              <a:prstDash val="solid"/>
              <a:miter lim="400000"/>
            </a:ln>
          </a:insideH>
          <a:insideV>
            <a:ln w="254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25400" cap="flat">
              <a:solidFill>
                <a:srgbClr val="606060"/>
              </a:solidFill>
              <a:prstDash val="solid"/>
              <a:miter lim="400000"/>
            </a:ln>
          </a:left>
          <a:right>
            <a:ln w="25400" cap="flat">
              <a:solidFill>
                <a:srgbClr val="606060"/>
              </a:solidFill>
              <a:prstDash val="solid"/>
              <a:miter lim="400000"/>
            </a:ln>
          </a:right>
          <a:top>
            <a:ln w="25400" cap="flat">
              <a:solidFill>
                <a:srgbClr val="606060"/>
              </a:solidFill>
              <a:prstDash val="solid"/>
              <a:miter lim="400000"/>
            </a:ln>
          </a:top>
          <a:bottom>
            <a:ln w="25400" cap="flat">
              <a:solidFill>
                <a:srgbClr val="606060"/>
              </a:solidFill>
              <a:prstDash val="solid"/>
              <a:miter lim="400000"/>
            </a:ln>
          </a:bottom>
          <a:insideH>
            <a:ln w="25400" cap="flat">
              <a:solidFill>
                <a:srgbClr val="606060"/>
              </a:solidFill>
              <a:prstDash val="solid"/>
              <a:miter lim="400000"/>
            </a:ln>
          </a:insideH>
          <a:insideV>
            <a:ln w="254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25400" cap="flat">
              <a:solidFill>
                <a:srgbClr val="B8B8B8"/>
              </a:solidFill>
              <a:prstDash val="solid"/>
              <a:miter lim="400000"/>
            </a:ln>
          </a:left>
          <a:right>
            <a:ln w="25400" cap="flat">
              <a:solidFill>
                <a:srgbClr val="B8B8B8"/>
              </a:solidFill>
              <a:prstDash val="solid"/>
              <a:miter lim="400000"/>
            </a:ln>
          </a:right>
          <a:top>
            <a:ln w="25400" cap="flat">
              <a:solidFill>
                <a:srgbClr val="606060"/>
              </a:solidFill>
              <a:prstDash val="solid"/>
              <a:miter lim="400000"/>
            </a:ln>
          </a:top>
          <a:bottom>
            <a:ln w="25400" cap="flat">
              <a:solidFill>
                <a:srgbClr val="606060"/>
              </a:solidFill>
              <a:prstDash val="solid"/>
              <a:miter lim="400000"/>
            </a:ln>
          </a:bottom>
          <a:insideH>
            <a:ln w="25400" cap="flat">
              <a:solidFill>
                <a:srgbClr val="B8B8B8"/>
              </a:solidFill>
              <a:prstDash val="solid"/>
              <a:miter lim="400000"/>
            </a:ln>
          </a:insideH>
          <a:insideV>
            <a:ln w="254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25400" cap="flat">
              <a:solidFill>
                <a:srgbClr val="606060"/>
              </a:solidFill>
              <a:prstDash val="solid"/>
              <a:miter lim="400000"/>
            </a:ln>
          </a:left>
          <a:right>
            <a:ln w="25400" cap="flat">
              <a:solidFill>
                <a:srgbClr val="606060"/>
              </a:solidFill>
              <a:prstDash val="solid"/>
              <a:miter lim="400000"/>
            </a:ln>
          </a:right>
          <a:top>
            <a:ln w="25400" cap="flat">
              <a:solidFill>
                <a:srgbClr val="606060"/>
              </a:solidFill>
              <a:prstDash val="solid"/>
              <a:miter lim="400000"/>
            </a:ln>
          </a:top>
          <a:bottom>
            <a:ln w="25400" cap="flat">
              <a:solidFill>
                <a:srgbClr val="606060"/>
              </a:solidFill>
              <a:prstDash val="solid"/>
              <a:miter lim="400000"/>
            </a:ln>
          </a:bottom>
          <a:insideH>
            <a:ln w="25400" cap="flat">
              <a:solidFill>
                <a:srgbClr val="606060"/>
              </a:solidFill>
              <a:prstDash val="solid"/>
              <a:miter lim="400000"/>
            </a:ln>
          </a:insideH>
          <a:insideV>
            <a:ln w="254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25400" cap="flat">
              <a:solidFill>
                <a:srgbClr val="5D5D5D"/>
              </a:solidFill>
              <a:custDash>
                <a:ds d="200000" sp="200000"/>
              </a:custDash>
              <a:miter lim="400000"/>
            </a:ln>
          </a:left>
          <a:right>
            <a:ln w="25400" cap="flat">
              <a:solidFill>
                <a:srgbClr val="5D5D5D"/>
              </a:solidFill>
              <a:custDash>
                <a:ds d="200000" sp="200000"/>
              </a:custDash>
              <a:miter lim="400000"/>
            </a:ln>
          </a:right>
          <a:top>
            <a:ln w="25400" cap="flat">
              <a:solidFill>
                <a:srgbClr val="5D5D5D"/>
              </a:solidFill>
              <a:custDash>
                <a:ds d="200000" sp="200000"/>
              </a:custDash>
              <a:miter lim="400000"/>
            </a:ln>
          </a:top>
          <a:bottom>
            <a:ln w="25400" cap="flat">
              <a:solidFill>
                <a:srgbClr val="5D5D5D"/>
              </a:solidFill>
              <a:custDash>
                <a:ds d="200000" sp="200000"/>
              </a:custDash>
              <a:miter lim="400000"/>
            </a:ln>
          </a:bottom>
          <a:insideH>
            <a:ln w="25400" cap="flat">
              <a:solidFill>
                <a:srgbClr val="5D5D5D"/>
              </a:solidFill>
              <a:custDash>
                <a:ds d="200000" sp="200000"/>
              </a:custDash>
              <a:miter lim="400000"/>
            </a:ln>
          </a:insideH>
          <a:insideV>
            <a:ln w="254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25400" cap="flat">
              <a:solidFill>
                <a:srgbClr val="5D5D5D"/>
              </a:solidFill>
              <a:prstDash val="solid"/>
              <a:miter lim="400000"/>
            </a:ln>
          </a:left>
          <a:right>
            <a:ln w="25400" cap="flat">
              <a:solidFill>
                <a:srgbClr val="5D5D5D"/>
              </a:solidFill>
              <a:prstDash val="solid"/>
              <a:miter lim="400000"/>
            </a:ln>
          </a:right>
          <a:top>
            <a:ln w="25400" cap="flat">
              <a:solidFill>
                <a:srgbClr val="5D5D5D"/>
              </a:solidFill>
              <a:prstDash val="solid"/>
              <a:miter lim="400000"/>
            </a:ln>
          </a:top>
          <a:bottom>
            <a:ln w="25400" cap="flat">
              <a:solidFill>
                <a:srgbClr val="5D5D5D"/>
              </a:solidFill>
              <a:prstDash val="solid"/>
              <a:miter lim="400000"/>
            </a:ln>
          </a:bottom>
          <a:insideH>
            <a:ln w="25400" cap="flat">
              <a:solidFill>
                <a:srgbClr val="5D5D5D"/>
              </a:solidFill>
              <a:prstDash val="solid"/>
              <a:miter lim="400000"/>
            </a:ln>
          </a:insideH>
          <a:insideV>
            <a:ln w="254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25400" cap="flat">
              <a:solidFill>
                <a:srgbClr val="5D5D5D"/>
              </a:solidFill>
              <a:prstDash val="solid"/>
              <a:miter lim="400000"/>
            </a:ln>
          </a:left>
          <a:right>
            <a:ln w="25400" cap="flat">
              <a:solidFill>
                <a:srgbClr val="5D5D5D"/>
              </a:solidFill>
              <a:prstDash val="solid"/>
              <a:miter lim="400000"/>
            </a:ln>
          </a:right>
          <a:top>
            <a:ln w="25400" cap="flat">
              <a:solidFill>
                <a:srgbClr val="5D5D5D"/>
              </a:solidFill>
              <a:prstDash val="solid"/>
              <a:miter lim="400000"/>
            </a:ln>
          </a:top>
          <a:bottom>
            <a:ln w="25400" cap="flat">
              <a:solidFill>
                <a:srgbClr val="5D5D5D"/>
              </a:solidFill>
              <a:prstDash val="solid"/>
              <a:miter lim="400000"/>
            </a:ln>
          </a:bottom>
          <a:insideH>
            <a:ln w="25400" cap="flat">
              <a:solidFill>
                <a:srgbClr val="5D5D5D"/>
              </a:solidFill>
              <a:prstDash val="solid"/>
              <a:miter lim="400000"/>
            </a:ln>
          </a:insideH>
          <a:insideV>
            <a:ln w="254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25400" cap="flat">
              <a:solidFill>
                <a:srgbClr val="5D5D5D"/>
              </a:solidFill>
              <a:prstDash val="solid"/>
              <a:miter lim="400000"/>
            </a:ln>
          </a:left>
          <a:right>
            <a:ln w="25400" cap="flat">
              <a:solidFill>
                <a:srgbClr val="5D5D5D"/>
              </a:solidFill>
              <a:prstDash val="solid"/>
              <a:miter lim="400000"/>
            </a:ln>
          </a:right>
          <a:top>
            <a:ln w="25400" cap="flat">
              <a:solidFill>
                <a:srgbClr val="5D5D5D"/>
              </a:solidFill>
              <a:prstDash val="solid"/>
              <a:miter lim="400000"/>
            </a:ln>
          </a:top>
          <a:bottom>
            <a:ln w="25400" cap="flat">
              <a:solidFill>
                <a:srgbClr val="5D5D5D"/>
              </a:solidFill>
              <a:prstDash val="solid"/>
              <a:miter lim="400000"/>
            </a:ln>
          </a:bottom>
          <a:insideH>
            <a:ln w="25400" cap="flat">
              <a:solidFill>
                <a:srgbClr val="5D5D5D"/>
              </a:solidFill>
              <a:prstDash val="solid"/>
              <a:miter lim="400000"/>
            </a:ln>
          </a:insideH>
          <a:insideV>
            <a:ln w="254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25400" cap="flat">
              <a:solidFill>
                <a:srgbClr val="000000"/>
              </a:solidFill>
              <a:custDash>
                <a:ds d="200000" sp="200000"/>
              </a:custDash>
              <a:miter lim="400000"/>
            </a:ln>
          </a:left>
          <a:right>
            <a:ln w="25400" cap="flat">
              <a:solidFill>
                <a:srgbClr val="000000"/>
              </a:solidFill>
              <a:custDash>
                <a:ds d="200000" sp="200000"/>
              </a:custDash>
              <a:miter lim="400000"/>
            </a:ln>
          </a:right>
          <a:top>
            <a:ln w="25400" cap="flat">
              <a:solidFill>
                <a:srgbClr val="000000"/>
              </a:solidFill>
              <a:custDash>
                <a:ds d="200000" sp="200000"/>
              </a:custDash>
              <a:miter lim="400000"/>
            </a:ln>
          </a:top>
          <a:bottom>
            <a:ln w="25400" cap="flat">
              <a:solidFill>
                <a:srgbClr val="000000"/>
              </a:solidFill>
              <a:custDash>
                <a:ds d="200000" sp="200000"/>
              </a:custDash>
              <a:miter lim="400000"/>
            </a:ln>
          </a:bottom>
          <a:insideH>
            <a:ln w="25400" cap="flat">
              <a:solidFill>
                <a:srgbClr val="000000"/>
              </a:solidFill>
              <a:custDash>
                <a:ds d="200000" sp="200000"/>
              </a:custDash>
              <a:miter lim="400000"/>
            </a:ln>
          </a:insideH>
          <a:insideV>
            <a:ln w="254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25400" cap="flat">
              <a:solidFill>
                <a:srgbClr val="000000"/>
              </a:solidFill>
              <a:prstDash val="solid"/>
              <a:miter lim="400000"/>
            </a:ln>
          </a:right>
          <a:top>
            <a:ln w="25400" cap="flat">
              <a:solidFill>
                <a:srgbClr val="000000"/>
              </a:solidFill>
              <a:custDash>
                <a:ds d="200000" sp="200000"/>
              </a:custDash>
              <a:miter lim="400000"/>
            </a:ln>
          </a:top>
          <a:bottom>
            <a:ln w="25400" cap="flat">
              <a:solidFill>
                <a:srgbClr val="000000"/>
              </a:solidFill>
              <a:custDash>
                <a:ds d="200000" sp="200000"/>
              </a:custDash>
              <a:miter lim="400000"/>
            </a:ln>
          </a:bottom>
          <a:insideH>
            <a:ln w="25400" cap="flat">
              <a:solidFill>
                <a:srgbClr val="000000"/>
              </a:solidFill>
              <a:custDash>
                <a:ds d="200000" sp="200000"/>
              </a:custDash>
              <a:miter lim="400000"/>
            </a:ln>
          </a:insideH>
          <a:insideV>
            <a:ln w="254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25400" cap="flat">
              <a:solidFill>
                <a:srgbClr val="000000"/>
              </a:solidFill>
              <a:custDash>
                <a:ds d="200000" sp="200000"/>
              </a:custDash>
              <a:miter lim="400000"/>
            </a:ln>
          </a:left>
          <a:right>
            <a:ln w="25400" cap="flat">
              <a:solidFill>
                <a:srgbClr val="000000"/>
              </a:solidFill>
              <a:custDash>
                <a:ds d="200000" sp="200000"/>
              </a:custDash>
              <a:miter lim="400000"/>
            </a:ln>
          </a:right>
          <a:top>
            <a:ln w="25400" cap="flat">
              <a:solidFill>
                <a:srgbClr val="000000"/>
              </a:solidFill>
              <a:prstDash val="solid"/>
              <a:miter lim="400000"/>
            </a:ln>
          </a:top>
          <a:bottom>
            <a:ln w="12700" cap="flat">
              <a:noFill/>
              <a:miter lim="400000"/>
            </a:ln>
          </a:bottom>
          <a:insideH>
            <a:ln w="25400" cap="flat">
              <a:solidFill>
                <a:srgbClr val="000000"/>
              </a:solidFill>
              <a:custDash>
                <a:ds d="200000" sp="200000"/>
              </a:custDash>
              <a:miter lim="400000"/>
            </a:ln>
          </a:insideH>
          <a:insideV>
            <a:ln w="254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25400" cap="flat">
              <a:solidFill>
                <a:srgbClr val="000000"/>
              </a:solidFill>
              <a:custDash>
                <a:ds d="200000" sp="200000"/>
              </a:custDash>
              <a:miter lim="400000"/>
            </a:ln>
          </a:left>
          <a:right>
            <a:ln w="25400" cap="flat">
              <a:solidFill>
                <a:srgbClr val="000000"/>
              </a:solidFill>
              <a:custDash>
                <a:ds d="200000" sp="200000"/>
              </a:custDash>
              <a:miter lim="400000"/>
            </a:ln>
          </a:right>
          <a:top>
            <a:ln w="12700" cap="flat">
              <a:noFill/>
              <a:miter lim="400000"/>
            </a:ln>
          </a:top>
          <a:bottom>
            <a:ln w="25400" cap="flat">
              <a:solidFill>
                <a:srgbClr val="000000"/>
              </a:solidFill>
              <a:prstDash val="solid"/>
              <a:miter lim="400000"/>
            </a:ln>
          </a:bottom>
          <a:insideH>
            <a:ln w="25400" cap="flat">
              <a:solidFill>
                <a:srgbClr val="000000"/>
              </a:solidFill>
              <a:custDash>
                <a:ds d="200000" sp="200000"/>
              </a:custDash>
              <a:miter lim="400000"/>
            </a:ln>
          </a:insideH>
          <a:insideV>
            <a:ln w="254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28" autoAdjust="0"/>
    <p:restoredTop sz="86925" autoAdjust="0"/>
  </p:normalViewPr>
  <p:slideViewPr>
    <p:cSldViewPr>
      <p:cViewPr varScale="1">
        <p:scale>
          <a:sx n="18" d="100"/>
          <a:sy n="18" d="100"/>
        </p:scale>
        <p:origin x="3234" y="120"/>
      </p:cViewPr>
      <p:guideLst>
        <p:guide orient="horz" pos="11880"/>
        <p:guide pos="840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354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3" name="Shape 73"/>
          <p:cNvSpPr>
            <a:spLocks noGrp="1" noRot="1" noChangeAspect="1"/>
          </p:cNvSpPr>
          <p:nvPr>
            <p:ph type="sldImg"/>
          </p:nvPr>
        </p:nvSpPr>
        <p:spPr>
          <a:xfrm>
            <a:off x="2825750" y="349250"/>
            <a:ext cx="1236663" cy="1747838"/>
          </a:xfrm>
          <a:prstGeom prst="rect">
            <a:avLst/>
          </a:prstGeom>
        </p:spPr>
        <p:txBody>
          <a:bodyPr lIns="65964" tIns="32983" rIns="65964" bIns="32983"/>
          <a:lstStyle/>
          <a:p>
            <a:endParaRPr/>
          </a:p>
        </p:txBody>
      </p:sp>
      <p:sp>
        <p:nvSpPr>
          <p:cNvPr id="74" name="Shape 74"/>
          <p:cNvSpPr>
            <a:spLocks noGrp="1"/>
          </p:cNvSpPr>
          <p:nvPr>
            <p:ph type="body" sz="quarter" idx="1"/>
          </p:nvPr>
        </p:nvSpPr>
        <p:spPr>
          <a:xfrm>
            <a:off x="918422" y="2212420"/>
            <a:ext cx="5051320" cy="2095976"/>
          </a:xfrm>
          <a:prstGeom prst="rect">
            <a:avLst/>
          </a:prstGeom>
        </p:spPr>
        <p:txBody>
          <a:bodyPr lIns="65964" tIns="32983" rIns="65964" bIns="32983"/>
          <a:lstStyle/>
          <a:p>
            <a:endParaRPr/>
          </a:p>
        </p:txBody>
      </p:sp>
    </p:spTree>
    <p:extLst>
      <p:ext uri="{BB962C8B-B14F-4D97-AF65-F5344CB8AC3E}">
        <p14:creationId xmlns:p14="http://schemas.microsoft.com/office/powerpoint/2010/main" val="2376840712"/>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825750" y="349250"/>
            <a:ext cx="1236663" cy="1747838"/>
          </a:xfrm>
        </p:spPr>
      </p:sp>
      <p:sp>
        <p:nvSpPr>
          <p:cNvPr id="3" name="Tijdelijke aanduiding voor notities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2470612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825750" y="349250"/>
            <a:ext cx="1236663" cy="1747838"/>
          </a:xfrm>
        </p:spPr>
      </p:sp>
      <p:sp>
        <p:nvSpPr>
          <p:cNvPr id="3" name="Tijdelijke aanduiding voor notities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1439899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 en subtitel">
    <p:spTree>
      <p:nvGrpSpPr>
        <p:cNvPr id="1" name=""/>
        <p:cNvGrpSpPr/>
        <p:nvPr/>
      </p:nvGrpSpPr>
      <p:grpSpPr>
        <a:xfrm>
          <a:off x="0" y="0"/>
          <a:ext cx="0" cy="0"/>
          <a:chOff x="0" y="0"/>
          <a:chExt cx="0" cy="0"/>
        </a:xfrm>
      </p:grpSpPr>
      <p:sp>
        <p:nvSpPr>
          <p:cNvPr id="11" name="Shape 1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el en subtitel kopie">
    <p:spTree>
      <p:nvGrpSpPr>
        <p:cNvPr id="1" name=""/>
        <p:cNvGrpSpPr/>
        <p:nvPr/>
      </p:nvGrpSpPr>
      <p:grpSpPr>
        <a:xfrm>
          <a:off x="0" y="0"/>
          <a:ext cx="0" cy="0"/>
          <a:chOff x="0" y="0"/>
          <a:chExt cx="0" cy="0"/>
        </a:xfrm>
      </p:grpSpPr>
      <p:sp>
        <p:nvSpPr>
          <p:cNvPr id="18" name="Shape 1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el en subtitel kopie 1">
    <p:spTree>
      <p:nvGrpSpPr>
        <p:cNvPr id="1" name=""/>
        <p:cNvGrpSpPr/>
        <p:nvPr/>
      </p:nvGrpSpPr>
      <p:grpSpPr>
        <a:xfrm>
          <a:off x="0" y="0"/>
          <a:ext cx="0" cy="0"/>
          <a:chOff x="0" y="0"/>
          <a:chExt cx="0" cy="0"/>
        </a:xfrm>
      </p:grpSpPr>
      <p:sp>
        <p:nvSpPr>
          <p:cNvPr id="25" name="Shape 2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el en subtitel kopie 3">
    <p:spTree>
      <p:nvGrpSpPr>
        <p:cNvPr id="1" name=""/>
        <p:cNvGrpSpPr/>
        <p:nvPr/>
      </p:nvGrpSpPr>
      <p:grpSpPr>
        <a:xfrm>
          <a:off x="0" y="0"/>
          <a:ext cx="0" cy="0"/>
          <a:chOff x="0" y="0"/>
          <a:chExt cx="0" cy="0"/>
        </a:xfrm>
      </p:grpSpPr>
      <p:sp>
        <p:nvSpPr>
          <p:cNvPr id="32" name="Shape 3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el en subtitel kopie 4">
    <p:spTree>
      <p:nvGrpSpPr>
        <p:cNvPr id="1" name=""/>
        <p:cNvGrpSpPr/>
        <p:nvPr/>
      </p:nvGrpSpPr>
      <p:grpSpPr>
        <a:xfrm>
          <a:off x="0" y="0"/>
          <a:ext cx="0" cy="0"/>
          <a:chOff x="0" y="0"/>
          <a:chExt cx="0" cy="0"/>
        </a:xfrm>
      </p:grpSpPr>
      <p:sp>
        <p:nvSpPr>
          <p:cNvPr id="39" name="Shape 3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el en subtitel kopie 5">
    <p:spTree>
      <p:nvGrpSpPr>
        <p:cNvPr id="1" name=""/>
        <p:cNvGrpSpPr/>
        <p:nvPr/>
      </p:nvGrpSpPr>
      <p:grpSpPr>
        <a:xfrm>
          <a:off x="0" y="0"/>
          <a:ext cx="0" cy="0"/>
          <a:chOff x="0" y="0"/>
          <a:chExt cx="0" cy="0"/>
        </a:xfrm>
      </p:grpSpPr>
      <p:sp>
        <p:nvSpPr>
          <p:cNvPr id="46" name="Shape 4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el en subtitel kopie 6">
    <p:spTree>
      <p:nvGrpSpPr>
        <p:cNvPr id="1" name=""/>
        <p:cNvGrpSpPr/>
        <p:nvPr/>
      </p:nvGrpSpPr>
      <p:grpSpPr>
        <a:xfrm>
          <a:off x="0" y="0"/>
          <a:ext cx="0" cy="0"/>
          <a:chOff x="0" y="0"/>
          <a:chExt cx="0" cy="0"/>
        </a:xfrm>
      </p:grpSpPr>
      <p:sp>
        <p:nvSpPr>
          <p:cNvPr id="53" name="Shape 5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el en subtitel kopie 7">
    <p:spTree>
      <p:nvGrpSpPr>
        <p:cNvPr id="1" name=""/>
        <p:cNvGrpSpPr/>
        <p:nvPr/>
      </p:nvGrpSpPr>
      <p:grpSpPr>
        <a:xfrm>
          <a:off x="0" y="0"/>
          <a:ext cx="0" cy="0"/>
          <a:chOff x="0" y="0"/>
          <a:chExt cx="0" cy="0"/>
        </a:xfrm>
      </p:grpSpPr>
      <p:sp>
        <p:nvSpPr>
          <p:cNvPr id="60" name="Shape 6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el en subtitel kopie 2">
    <p:spTree>
      <p:nvGrpSpPr>
        <p:cNvPr id="1" name=""/>
        <p:cNvGrpSpPr/>
        <p:nvPr/>
      </p:nvGrpSpPr>
      <p:grpSpPr>
        <a:xfrm>
          <a:off x="0" y="0"/>
          <a:ext cx="0" cy="0"/>
          <a:chOff x="0" y="0"/>
          <a:chExt cx="0" cy="0"/>
        </a:xfrm>
      </p:grpSpPr>
      <p:sp>
        <p:nvSpPr>
          <p:cNvPr id="67" name="Shape 6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271993" y="22774919"/>
            <a:ext cx="21461017" cy="6771681"/>
          </a:xfrm>
          <a:prstGeom prst="rect">
            <a:avLst/>
          </a:prstGeom>
          <a:ln w="25400">
            <a:miter lim="400000"/>
          </a:ln>
          <a:extLst>
            <a:ext uri="{C572A759-6A51-4108-AA02-DFA0A04FC94B}">
              <ma14:wrappingTextBoxFlag xmlns:ma14="http://schemas.microsoft.com/office/mac/drawingml/2011/main" xmlns="" val="1"/>
            </a:ext>
          </a:extLst>
        </p:spPr>
        <p:txBody>
          <a:bodyPr lIns="104179" tIns="104179" rIns="104179" bIns="104179" anchor="b">
            <a:normAutofit/>
          </a:bodyPr>
          <a:lstStyle/>
          <a:p>
            <a:r>
              <a:t>Titeltekst</a:t>
            </a:r>
          </a:p>
        </p:txBody>
      </p:sp>
      <p:sp>
        <p:nvSpPr>
          <p:cNvPr id="3" name="Shape 3"/>
          <p:cNvSpPr>
            <a:spLocks noGrp="1"/>
          </p:cNvSpPr>
          <p:nvPr>
            <p:ph type="body" idx="1"/>
          </p:nvPr>
        </p:nvSpPr>
        <p:spPr>
          <a:xfrm>
            <a:off x="2604492" y="19172039"/>
            <a:ext cx="21461016" cy="2317999"/>
          </a:xfrm>
          <a:prstGeom prst="rect">
            <a:avLst/>
          </a:prstGeom>
          <a:ln w="25400">
            <a:miter lim="400000"/>
          </a:ln>
          <a:extLst>
            <a:ext uri="{C572A759-6A51-4108-AA02-DFA0A04FC94B}">
              <ma14:wrappingTextBoxFlag xmlns:ma14="http://schemas.microsoft.com/office/mac/drawingml/2011/main" xmlns="" val="1"/>
            </a:ext>
          </a:extLst>
        </p:spPr>
        <p:txBody>
          <a:bodyPr lIns="104179" tIns="104179" rIns="104179" bIns="104179">
            <a:normAutofit/>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4" name="Shape 4"/>
          <p:cNvSpPr>
            <a:spLocks noGrp="1"/>
          </p:cNvSpPr>
          <p:nvPr>
            <p:ph type="sldNum" sz="quarter" idx="2"/>
          </p:nvPr>
        </p:nvSpPr>
        <p:spPr>
          <a:xfrm>
            <a:off x="12787775" y="27831975"/>
            <a:ext cx="1068405" cy="1122760"/>
          </a:xfrm>
          <a:prstGeom prst="rect">
            <a:avLst/>
          </a:prstGeom>
          <a:ln w="25400">
            <a:miter lim="400000"/>
          </a:ln>
        </p:spPr>
        <p:txBody>
          <a:bodyPr wrap="none" lIns="104179" tIns="104179" rIns="104179" bIns="104179">
            <a:spAutoFit/>
          </a:bodyPr>
          <a:lstStyle>
            <a:lvl1pPr>
              <a:defRPr sz="60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ctr" defTabSz="2259210" rtl="0" latinLnBrk="0">
        <a:lnSpc>
          <a:spcPct val="100000"/>
        </a:lnSpc>
        <a:spcBef>
          <a:spcPts val="0"/>
        </a:spcBef>
        <a:spcAft>
          <a:spcPts val="0"/>
        </a:spcAft>
        <a:buClrTx/>
        <a:buSzTx/>
        <a:buFontTx/>
        <a:buNone/>
        <a:tabLst/>
        <a:defRPr sz="30000" b="0" i="0" u="none" strike="noStrike" cap="none" spc="0" baseline="0">
          <a:ln>
            <a:noFill/>
          </a:ln>
          <a:solidFill>
            <a:srgbClr val="000000"/>
          </a:solidFill>
          <a:uFillTx/>
          <a:latin typeface="+mn-lt"/>
          <a:ea typeface="+mn-ea"/>
          <a:cs typeface="+mn-cs"/>
          <a:sym typeface="Helvetica Light"/>
        </a:defRPr>
      </a:lvl1pPr>
      <a:lvl2pPr marL="0" marR="0" indent="228600" algn="ctr" defTabSz="2259210" rtl="0" latinLnBrk="0">
        <a:lnSpc>
          <a:spcPct val="100000"/>
        </a:lnSpc>
        <a:spcBef>
          <a:spcPts val="0"/>
        </a:spcBef>
        <a:spcAft>
          <a:spcPts val="0"/>
        </a:spcAft>
        <a:buClrTx/>
        <a:buSzTx/>
        <a:buFontTx/>
        <a:buNone/>
        <a:tabLst/>
        <a:defRPr sz="30000" b="0" i="0" u="none" strike="noStrike" cap="none" spc="0" baseline="0">
          <a:ln>
            <a:noFill/>
          </a:ln>
          <a:solidFill>
            <a:srgbClr val="000000"/>
          </a:solidFill>
          <a:uFillTx/>
          <a:latin typeface="+mn-lt"/>
          <a:ea typeface="+mn-ea"/>
          <a:cs typeface="+mn-cs"/>
          <a:sym typeface="Helvetica Light"/>
        </a:defRPr>
      </a:lvl2pPr>
      <a:lvl3pPr marL="0" marR="0" indent="457200" algn="ctr" defTabSz="2259210" rtl="0" latinLnBrk="0">
        <a:lnSpc>
          <a:spcPct val="100000"/>
        </a:lnSpc>
        <a:spcBef>
          <a:spcPts val="0"/>
        </a:spcBef>
        <a:spcAft>
          <a:spcPts val="0"/>
        </a:spcAft>
        <a:buClrTx/>
        <a:buSzTx/>
        <a:buFontTx/>
        <a:buNone/>
        <a:tabLst/>
        <a:defRPr sz="30000" b="0" i="0" u="none" strike="noStrike" cap="none" spc="0" baseline="0">
          <a:ln>
            <a:noFill/>
          </a:ln>
          <a:solidFill>
            <a:srgbClr val="000000"/>
          </a:solidFill>
          <a:uFillTx/>
          <a:latin typeface="+mn-lt"/>
          <a:ea typeface="+mn-ea"/>
          <a:cs typeface="+mn-cs"/>
          <a:sym typeface="Helvetica Light"/>
        </a:defRPr>
      </a:lvl3pPr>
      <a:lvl4pPr marL="0" marR="0" indent="685800" algn="ctr" defTabSz="2259210" rtl="0" latinLnBrk="0">
        <a:lnSpc>
          <a:spcPct val="100000"/>
        </a:lnSpc>
        <a:spcBef>
          <a:spcPts val="0"/>
        </a:spcBef>
        <a:spcAft>
          <a:spcPts val="0"/>
        </a:spcAft>
        <a:buClrTx/>
        <a:buSzTx/>
        <a:buFontTx/>
        <a:buNone/>
        <a:tabLst/>
        <a:defRPr sz="30000" b="0" i="0" u="none" strike="noStrike" cap="none" spc="0" baseline="0">
          <a:ln>
            <a:noFill/>
          </a:ln>
          <a:solidFill>
            <a:srgbClr val="000000"/>
          </a:solidFill>
          <a:uFillTx/>
          <a:latin typeface="+mn-lt"/>
          <a:ea typeface="+mn-ea"/>
          <a:cs typeface="+mn-cs"/>
          <a:sym typeface="Helvetica Light"/>
        </a:defRPr>
      </a:lvl4pPr>
      <a:lvl5pPr marL="0" marR="0" indent="914400" algn="ctr" defTabSz="2259210" rtl="0" latinLnBrk="0">
        <a:lnSpc>
          <a:spcPct val="100000"/>
        </a:lnSpc>
        <a:spcBef>
          <a:spcPts val="0"/>
        </a:spcBef>
        <a:spcAft>
          <a:spcPts val="0"/>
        </a:spcAft>
        <a:buClrTx/>
        <a:buSzTx/>
        <a:buFontTx/>
        <a:buNone/>
        <a:tabLst/>
        <a:defRPr sz="30000" b="0" i="0" u="none" strike="noStrike" cap="none" spc="0" baseline="0">
          <a:ln>
            <a:noFill/>
          </a:ln>
          <a:solidFill>
            <a:srgbClr val="000000"/>
          </a:solidFill>
          <a:uFillTx/>
          <a:latin typeface="+mn-lt"/>
          <a:ea typeface="+mn-ea"/>
          <a:cs typeface="+mn-cs"/>
          <a:sym typeface="Helvetica Light"/>
        </a:defRPr>
      </a:lvl5pPr>
      <a:lvl6pPr marL="0" marR="0" indent="1143000" algn="ctr" defTabSz="2259210" rtl="0" latinLnBrk="0">
        <a:lnSpc>
          <a:spcPct val="100000"/>
        </a:lnSpc>
        <a:spcBef>
          <a:spcPts val="0"/>
        </a:spcBef>
        <a:spcAft>
          <a:spcPts val="0"/>
        </a:spcAft>
        <a:buClrTx/>
        <a:buSzTx/>
        <a:buFontTx/>
        <a:buNone/>
        <a:tabLst/>
        <a:defRPr sz="30000" b="0" i="0" u="none" strike="noStrike" cap="none" spc="0" baseline="0">
          <a:ln>
            <a:noFill/>
          </a:ln>
          <a:solidFill>
            <a:srgbClr val="000000"/>
          </a:solidFill>
          <a:uFillTx/>
          <a:latin typeface="+mn-lt"/>
          <a:ea typeface="+mn-ea"/>
          <a:cs typeface="+mn-cs"/>
          <a:sym typeface="Helvetica Light"/>
        </a:defRPr>
      </a:lvl6pPr>
      <a:lvl7pPr marL="0" marR="0" indent="1371600" algn="ctr" defTabSz="2259210" rtl="0" latinLnBrk="0">
        <a:lnSpc>
          <a:spcPct val="100000"/>
        </a:lnSpc>
        <a:spcBef>
          <a:spcPts val="0"/>
        </a:spcBef>
        <a:spcAft>
          <a:spcPts val="0"/>
        </a:spcAft>
        <a:buClrTx/>
        <a:buSzTx/>
        <a:buFontTx/>
        <a:buNone/>
        <a:tabLst/>
        <a:defRPr sz="30000" b="0" i="0" u="none" strike="noStrike" cap="none" spc="0" baseline="0">
          <a:ln>
            <a:noFill/>
          </a:ln>
          <a:solidFill>
            <a:srgbClr val="000000"/>
          </a:solidFill>
          <a:uFillTx/>
          <a:latin typeface="+mn-lt"/>
          <a:ea typeface="+mn-ea"/>
          <a:cs typeface="+mn-cs"/>
          <a:sym typeface="Helvetica Light"/>
        </a:defRPr>
      </a:lvl7pPr>
      <a:lvl8pPr marL="0" marR="0" indent="1600200" algn="ctr" defTabSz="2259210" rtl="0" latinLnBrk="0">
        <a:lnSpc>
          <a:spcPct val="100000"/>
        </a:lnSpc>
        <a:spcBef>
          <a:spcPts val="0"/>
        </a:spcBef>
        <a:spcAft>
          <a:spcPts val="0"/>
        </a:spcAft>
        <a:buClrTx/>
        <a:buSzTx/>
        <a:buFontTx/>
        <a:buNone/>
        <a:tabLst/>
        <a:defRPr sz="30000" b="0" i="0" u="none" strike="noStrike" cap="none" spc="0" baseline="0">
          <a:ln>
            <a:noFill/>
          </a:ln>
          <a:solidFill>
            <a:srgbClr val="000000"/>
          </a:solidFill>
          <a:uFillTx/>
          <a:latin typeface="+mn-lt"/>
          <a:ea typeface="+mn-ea"/>
          <a:cs typeface="+mn-cs"/>
          <a:sym typeface="Helvetica Light"/>
        </a:defRPr>
      </a:lvl8pPr>
      <a:lvl9pPr marL="0" marR="0" indent="1828800" algn="ctr" defTabSz="2259210" rtl="0" latinLnBrk="0">
        <a:lnSpc>
          <a:spcPct val="100000"/>
        </a:lnSpc>
        <a:spcBef>
          <a:spcPts val="0"/>
        </a:spcBef>
        <a:spcAft>
          <a:spcPts val="0"/>
        </a:spcAft>
        <a:buClrTx/>
        <a:buSzTx/>
        <a:buFontTx/>
        <a:buNone/>
        <a:tabLst/>
        <a:defRPr sz="30000" b="0" i="0" u="none" strike="noStrike" cap="none" spc="0" baseline="0">
          <a:ln>
            <a:noFill/>
          </a:ln>
          <a:solidFill>
            <a:srgbClr val="000000"/>
          </a:solidFill>
          <a:uFillTx/>
          <a:latin typeface="+mn-lt"/>
          <a:ea typeface="+mn-ea"/>
          <a:cs typeface="+mn-cs"/>
          <a:sym typeface="Helvetica Light"/>
        </a:defRPr>
      </a:lvl9pPr>
    </p:titleStyle>
    <p:bodyStyle>
      <a:lvl1pPr marL="0" marR="0" indent="0" algn="ctr" defTabSz="2259210" rtl="0" latinLnBrk="0">
        <a:lnSpc>
          <a:spcPct val="100000"/>
        </a:lnSpc>
        <a:spcBef>
          <a:spcPts val="0"/>
        </a:spcBef>
        <a:spcAft>
          <a:spcPts val="0"/>
        </a:spcAft>
        <a:buClrTx/>
        <a:buSzTx/>
        <a:buFontTx/>
        <a:buNone/>
        <a:tabLst/>
        <a:defRPr sz="12000" b="0" i="0" u="none" strike="noStrike" cap="none" spc="0" baseline="0">
          <a:ln>
            <a:noFill/>
          </a:ln>
          <a:solidFill>
            <a:srgbClr val="000000"/>
          </a:solidFill>
          <a:uFillTx/>
          <a:latin typeface="+mn-lt"/>
          <a:ea typeface="+mn-ea"/>
          <a:cs typeface="+mn-cs"/>
          <a:sym typeface="Helvetica Light"/>
        </a:defRPr>
      </a:lvl1pPr>
      <a:lvl2pPr marL="0" marR="0" indent="228600" algn="ctr" defTabSz="2259210" rtl="0" latinLnBrk="0">
        <a:lnSpc>
          <a:spcPct val="100000"/>
        </a:lnSpc>
        <a:spcBef>
          <a:spcPts val="0"/>
        </a:spcBef>
        <a:spcAft>
          <a:spcPts val="0"/>
        </a:spcAft>
        <a:buClrTx/>
        <a:buSzTx/>
        <a:buFontTx/>
        <a:buNone/>
        <a:tabLst/>
        <a:defRPr sz="12000" b="0" i="0" u="none" strike="noStrike" cap="none" spc="0" baseline="0">
          <a:ln>
            <a:noFill/>
          </a:ln>
          <a:solidFill>
            <a:srgbClr val="000000"/>
          </a:solidFill>
          <a:uFillTx/>
          <a:latin typeface="+mn-lt"/>
          <a:ea typeface="+mn-ea"/>
          <a:cs typeface="+mn-cs"/>
          <a:sym typeface="Helvetica Light"/>
        </a:defRPr>
      </a:lvl2pPr>
      <a:lvl3pPr marL="0" marR="0" indent="457200" algn="ctr" defTabSz="2259210" rtl="0" latinLnBrk="0">
        <a:lnSpc>
          <a:spcPct val="100000"/>
        </a:lnSpc>
        <a:spcBef>
          <a:spcPts val="0"/>
        </a:spcBef>
        <a:spcAft>
          <a:spcPts val="0"/>
        </a:spcAft>
        <a:buClrTx/>
        <a:buSzTx/>
        <a:buFontTx/>
        <a:buNone/>
        <a:tabLst/>
        <a:defRPr sz="12000" b="0" i="0" u="none" strike="noStrike" cap="none" spc="0" baseline="0">
          <a:ln>
            <a:noFill/>
          </a:ln>
          <a:solidFill>
            <a:srgbClr val="000000"/>
          </a:solidFill>
          <a:uFillTx/>
          <a:latin typeface="+mn-lt"/>
          <a:ea typeface="+mn-ea"/>
          <a:cs typeface="+mn-cs"/>
          <a:sym typeface="Helvetica Light"/>
        </a:defRPr>
      </a:lvl3pPr>
      <a:lvl4pPr marL="0" marR="0" indent="685800" algn="ctr" defTabSz="2259210" rtl="0" latinLnBrk="0">
        <a:lnSpc>
          <a:spcPct val="100000"/>
        </a:lnSpc>
        <a:spcBef>
          <a:spcPts val="0"/>
        </a:spcBef>
        <a:spcAft>
          <a:spcPts val="0"/>
        </a:spcAft>
        <a:buClrTx/>
        <a:buSzTx/>
        <a:buFontTx/>
        <a:buNone/>
        <a:tabLst/>
        <a:defRPr sz="12000" b="0" i="0" u="none" strike="noStrike" cap="none" spc="0" baseline="0">
          <a:ln>
            <a:noFill/>
          </a:ln>
          <a:solidFill>
            <a:srgbClr val="000000"/>
          </a:solidFill>
          <a:uFillTx/>
          <a:latin typeface="+mn-lt"/>
          <a:ea typeface="+mn-ea"/>
          <a:cs typeface="+mn-cs"/>
          <a:sym typeface="Helvetica Light"/>
        </a:defRPr>
      </a:lvl4pPr>
      <a:lvl5pPr marL="0" marR="0" indent="914400" algn="ctr" defTabSz="2259210" rtl="0" latinLnBrk="0">
        <a:lnSpc>
          <a:spcPct val="100000"/>
        </a:lnSpc>
        <a:spcBef>
          <a:spcPts val="0"/>
        </a:spcBef>
        <a:spcAft>
          <a:spcPts val="0"/>
        </a:spcAft>
        <a:buClrTx/>
        <a:buSzTx/>
        <a:buFontTx/>
        <a:buNone/>
        <a:tabLst/>
        <a:defRPr sz="12000" b="0" i="0" u="none" strike="noStrike" cap="none" spc="0" baseline="0">
          <a:ln>
            <a:noFill/>
          </a:ln>
          <a:solidFill>
            <a:srgbClr val="000000"/>
          </a:solidFill>
          <a:uFillTx/>
          <a:latin typeface="+mn-lt"/>
          <a:ea typeface="+mn-ea"/>
          <a:cs typeface="+mn-cs"/>
          <a:sym typeface="Helvetica Light"/>
        </a:defRPr>
      </a:lvl5pPr>
      <a:lvl6pPr marL="0" marR="0" indent="1143000" algn="ctr" defTabSz="2259210" rtl="0" latinLnBrk="0">
        <a:lnSpc>
          <a:spcPct val="100000"/>
        </a:lnSpc>
        <a:spcBef>
          <a:spcPts val="0"/>
        </a:spcBef>
        <a:spcAft>
          <a:spcPts val="0"/>
        </a:spcAft>
        <a:buClrTx/>
        <a:buSzTx/>
        <a:buFontTx/>
        <a:buNone/>
        <a:tabLst/>
        <a:defRPr sz="12000" b="0" i="0" u="none" strike="noStrike" cap="none" spc="0" baseline="0">
          <a:ln>
            <a:noFill/>
          </a:ln>
          <a:solidFill>
            <a:srgbClr val="000000"/>
          </a:solidFill>
          <a:uFillTx/>
          <a:latin typeface="+mn-lt"/>
          <a:ea typeface="+mn-ea"/>
          <a:cs typeface="+mn-cs"/>
          <a:sym typeface="Helvetica Light"/>
        </a:defRPr>
      </a:lvl6pPr>
      <a:lvl7pPr marL="0" marR="0" indent="1371600" algn="ctr" defTabSz="2259210" rtl="0" latinLnBrk="0">
        <a:lnSpc>
          <a:spcPct val="100000"/>
        </a:lnSpc>
        <a:spcBef>
          <a:spcPts val="0"/>
        </a:spcBef>
        <a:spcAft>
          <a:spcPts val="0"/>
        </a:spcAft>
        <a:buClrTx/>
        <a:buSzTx/>
        <a:buFontTx/>
        <a:buNone/>
        <a:tabLst/>
        <a:defRPr sz="12000" b="0" i="0" u="none" strike="noStrike" cap="none" spc="0" baseline="0">
          <a:ln>
            <a:noFill/>
          </a:ln>
          <a:solidFill>
            <a:srgbClr val="000000"/>
          </a:solidFill>
          <a:uFillTx/>
          <a:latin typeface="+mn-lt"/>
          <a:ea typeface="+mn-ea"/>
          <a:cs typeface="+mn-cs"/>
          <a:sym typeface="Helvetica Light"/>
        </a:defRPr>
      </a:lvl7pPr>
      <a:lvl8pPr marL="0" marR="0" indent="1600200" algn="ctr" defTabSz="2259210" rtl="0" latinLnBrk="0">
        <a:lnSpc>
          <a:spcPct val="100000"/>
        </a:lnSpc>
        <a:spcBef>
          <a:spcPts val="0"/>
        </a:spcBef>
        <a:spcAft>
          <a:spcPts val="0"/>
        </a:spcAft>
        <a:buClrTx/>
        <a:buSzTx/>
        <a:buFontTx/>
        <a:buNone/>
        <a:tabLst/>
        <a:defRPr sz="12000" b="0" i="0" u="none" strike="noStrike" cap="none" spc="0" baseline="0">
          <a:ln>
            <a:noFill/>
          </a:ln>
          <a:solidFill>
            <a:srgbClr val="000000"/>
          </a:solidFill>
          <a:uFillTx/>
          <a:latin typeface="+mn-lt"/>
          <a:ea typeface="+mn-ea"/>
          <a:cs typeface="+mn-cs"/>
          <a:sym typeface="Helvetica Light"/>
        </a:defRPr>
      </a:lvl8pPr>
      <a:lvl9pPr marL="0" marR="0" indent="1828800" algn="ctr" defTabSz="2259210" rtl="0" latinLnBrk="0">
        <a:lnSpc>
          <a:spcPct val="100000"/>
        </a:lnSpc>
        <a:spcBef>
          <a:spcPts val="0"/>
        </a:spcBef>
        <a:spcAft>
          <a:spcPts val="0"/>
        </a:spcAft>
        <a:buClrTx/>
        <a:buSzTx/>
        <a:buFontTx/>
        <a:buNone/>
        <a:tabLst/>
        <a:defRPr sz="120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2259210" rtl="0" latinLnBrk="0">
        <a:lnSpc>
          <a:spcPct val="100000"/>
        </a:lnSpc>
        <a:spcBef>
          <a:spcPts val="0"/>
        </a:spcBef>
        <a:spcAft>
          <a:spcPts val="0"/>
        </a:spcAft>
        <a:buClrTx/>
        <a:buSzTx/>
        <a:buFontTx/>
        <a:buNone/>
        <a:tabLst/>
        <a:defRPr sz="6000" b="0" i="0" u="none" strike="noStrike" cap="none" spc="0" baseline="0">
          <a:ln>
            <a:noFill/>
          </a:ln>
          <a:solidFill>
            <a:schemeClr val="tx1"/>
          </a:solidFill>
          <a:uFillTx/>
          <a:latin typeface="+mn-lt"/>
          <a:ea typeface="+mn-ea"/>
          <a:cs typeface="+mn-cs"/>
          <a:sym typeface="Helvetica Light"/>
        </a:defRPr>
      </a:lvl1pPr>
      <a:lvl2pPr marL="0" marR="0" indent="228600" algn="ctr" defTabSz="2259210" rtl="0" latinLnBrk="0">
        <a:lnSpc>
          <a:spcPct val="100000"/>
        </a:lnSpc>
        <a:spcBef>
          <a:spcPts val="0"/>
        </a:spcBef>
        <a:spcAft>
          <a:spcPts val="0"/>
        </a:spcAft>
        <a:buClrTx/>
        <a:buSzTx/>
        <a:buFontTx/>
        <a:buNone/>
        <a:tabLst/>
        <a:defRPr sz="6000" b="0" i="0" u="none" strike="noStrike" cap="none" spc="0" baseline="0">
          <a:ln>
            <a:noFill/>
          </a:ln>
          <a:solidFill>
            <a:schemeClr val="tx1"/>
          </a:solidFill>
          <a:uFillTx/>
          <a:latin typeface="+mn-lt"/>
          <a:ea typeface="+mn-ea"/>
          <a:cs typeface="+mn-cs"/>
          <a:sym typeface="Helvetica Light"/>
        </a:defRPr>
      </a:lvl2pPr>
      <a:lvl3pPr marL="0" marR="0" indent="457200" algn="ctr" defTabSz="2259210" rtl="0" latinLnBrk="0">
        <a:lnSpc>
          <a:spcPct val="100000"/>
        </a:lnSpc>
        <a:spcBef>
          <a:spcPts val="0"/>
        </a:spcBef>
        <a:spcAft>
          <a:spcPts val="0"/>
        </a:spcAft>
        <a:buClrTx/>
        <a:buSzTx/>
        <a:buFontTx/>
        <a:buNone/>
        <a:tabLst/>
        <a:defRPr sz="6000" b="0" i="0" u="none" strike="noStrike" cap="none" spc="0" baseline="0">
          <a:ln>
            <a:noFill/>
          </a:ln>
          <a:solidFill>
            <a:schemeClr val="tx1"/>
          </a:solidFill>
          <a:uFillTx/>
          <a:latin typeface="+mn-lt"/>
          <a:ea typeface="+mn-ea"/>
          <a:cs typeface="+mn-cs"/>
          <a:sym typeface="Helvetica Light"/>
        </a:defRPr>
      </a:lvl3pPr>
      <a:lvl4pPr marL="0" marR="0" indent="685800" algn="ctr" defTabSz="2259210" rtl="0" latinLnBrk="0">
        <a:lnSpc>
          <a:spcPct val="100000"/>
        </a:lnSpc>
        <a:spcBef>
          <a:spcPts val="0"/>
        </a:spcBef>
        <a:spcAft>
          <a:spcPts val="0"/>
        </a:spcAft>
        <a:buClrTx/>
        <a:buSzTx/>
        <a:buFontTx/>
        <a:buNone/>
        <a:tabLst/>
        <a:defRPr sz="6000" b="0" i="0" u="none" strike="noStrike" cap="none" spc="0" baseline="0">
          <a:ln>
            <a:noFill/>
          </a:ln>
          <a:solidFill>
            <a:schemeClr val="tx1"/>
          </a:solidFill>
          <a:uFillTx/>
          <a:latin typeface="+mn-lt"/>
          <a:ea typeface="+mn-ea"/>
          <a:cs typeface="+mn-cs"/>
          <a:sym typeface="Helvetica Light"/>
        </a:defRPr>
      </a:lvl4pPr>
      <a:lvl5pPr marL="0" marR="0" indent="914400" algn="ctr" defTabSz="2259210" rtl="0" latinLnBrk="0">
        <a:lnSpc>
          <a:spcPct val="100000"/>
        </a:lnSpc>
        <a:spcBef>
          <a:spcPts val="0"/>
        </a:spcBef>
        <a:spcAft>
          <a:spcPts val="0"/>
        </a:spcAft>
        <a:buClrTx/>
        <a:buSzTx/>
        <a:buFontTx/>
        <a:buNone/>
        <a:tabLst/>
        <a:defRPr sz="6000" b="0" i="0" u="none" strike="noStrike" cap="none" spc="0" baseline="0">
          <a:ln>
            <a:noFill/>
          </a:ln>
          <a:solidFill>
            <a:schemeClr val="tx1"/>
          </a:solidFill>
          <a:uFillTx/>
          <a:latin typeface="+mn-lt"/>
          <a:ea typeface="+mn-ea"/>
          <a:cs typeface="+mn-cs"/>
          <a:sym typeface="Helvetica Light"/>
        </a:defRPr>
      </a:lvl5pPr>
      <a:lvl6pPr marL="0" marR="0" indent="1143000" algn="ctr" defTabSz="2259210" rtl="0" latinLnBrk="0">
        <a:lnSpc>
          <a:spcPct val="100000"/>
        </a:lnSpc>
        <a:spcBef>
          <a:spcPts val="0"/>
        </a:spcBef>
        <a:spcAft>
          <a:spcPts val="0"/>
        </a:spcAft>
        <a:buClrTx/>
        <a:buSzTx/>
        <a:buFontTx/>
        <a:buNone/>
        <a:tabLst/>
        <a:defRPr sz="6000" b="0" i="0" u="none" strike="noStrike" cap="none" spc="0" baseline="0">
          <a:ln>
            <a:noFill/>
          </a:ln>
          <a:solidFill>
            <a:schemeClr val="tx1"/>
          </a:solidFill>
          <a:uFillTx/>
          <a:latin typeface="+mn-lt"/>
          <a:ea typeface="+mn-ea"/>
          <a:cs typeface="+mn-cs"/>
          <a:sym typeface="Helvetica Light"/>
        </a:defRPr>
      </a:lvl6pPr>
      <a:lvl7pPr marL="0" marR="0" indent="1371600" algn="ctr" defTabSz="2259210" rtl="0" latinLnBrk="0">
        <a:lnSpc>
          <a:spcPct val="100000"/>
        </a:lnSpc>
        <a:spcBef>
          <a:spcPts val="0"/>
        </a:spcBef>
        <a:spcAft>
          <a:spcPts val="0"/>
        </a:spcAft>
        <a:buClrTx/>
        <a:buSzTx/>
        <a:buFontTx/>
        <a:buNone/>
        <a:tabLst/>
        <a:defRPr sz="6000" b="0" i="0" u="none" strike="noStrike" cap="none" spc="0" baseline="0">
          <a:ln>
            <a:noFill/>
          </a:ln>
          <a:solidFill>
            <a:schemeClr val="tx1"/>
          </a:solidFill>
          <a:uFillTx/>
          <a:latin typeface="+mn-lt"/>
          <a:ea typeface="+mn-ea"/>
          <a:cs typeface="+mn-cs"/>
          <a:sym typeface="Helvetica Light"/>
        </a:defRPr>
      </a:lvl7pPr>
      <a:lvl8pPr marL="0" marR="0" indent="1600200" algn="ctr" defTabSz="2259210" rtl="0" latinLnBrk="0">
        <a:lnSpc>
          <a:spcPct val="100000"/>
        </a:lnSpc>
        <a:spcBef>
          <a:spcPts val="0"/>
        </a:spcBef>
        <a:spcAft>
          <a:spcPts val="0"/>
        </a:spcAft>
        <a:buClrTx/>
        <a:buSzTx/>
        <a:buFontTx/>
        <a:buNone/>
        <a:tabLst/>
        <a:defRPr sz="6000" b="0" i="0" u="none" strike="noStrike" cap="none" spc="0" baseline="0">
          <a:ln>
            <a:noFill/>
          </a:ln>
          <a:solidFill>
            <a:schemeClr val="tx1"/>
          </a:solidFill>
          <a:uFillTx/>
          <a:latin typeface="+mn-lt"/>
          <a:ea typeface="+mn-ea"/>
          <a:cs typeface="+mn-cs"/>
          <a:sym typeface="Helvetica Light"/>
        </a:defRPr>
      </a:lvl8pPr>
      <a:lvl9pPr marL="0" marR="0" indent="1828800" algn="ctr" defTabSz="2259210" rtl="0" latinLnBrk="0">
        <a:lnSpc>
          <a:spcPct val="100000"/>
        </a:lnSpc>
        <a:spcBef>
          <a:spcPts val="0"/>
        </a:spcBef>
        <a:spcAft>
          <a:spcPts val="0"/>
        </a:spcAft>
        <a:buClrTx/>
        <a:buSzTx/>
        <a:buFontTx/>
        <a:buNone/>
        <a:tabLst/>
        <a:defRPr sz="60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menukaart design-01.jpg"/>
          <p:cNvPicPr>
            <a:picLocks noChangeAspect="1"/>
          </p:cNvPicPr>
          <p:nvPr/>
        </p:nvPicPr>
        <p:blipFill>
          <a:blip r:embed="rId2"/>
          <a:stretch>
            <a:fillRect/>
          </a:stretch>
        </p:blipFill>
        <p:spPr>
          <a:xfrm>
            <a:off x="2172" y="0"/>
            <a:ext cx="26665657" cy="37719001"/>
          </a:xfrm>
          <a:prstGeom prst="rect">
            <a:avLst/>
          </a:prstGeom>
          <a:ln w="25400">
            <a:miter lim="400000"/>
          </a:ln>
        </p:spPr>
      </p:pic>
      <p:sp>
        <p:nvSpPr>
          <p:cNvPr id="77" name="Shape 77"/>
          <p:cNvSpPr/>
          <p:nvPr/>
        </p:nvSpPr>
        <p:spPr>
          <a:xfrm>
            <a:off x="1841499" y="5043648"/>
            <a:ext cx="22987001" cy="16881623"/>
          </a:xfrm>
          <a:prstGeom prst="rect">
            <a:avLst/>
          </a:prstGeom>
          <a:ln w="25400">
            <a:miter lim="400000"/>
          </a:ln>
          <a:extLst>
            <a:ext uri="{C572A759-6A51-4108-AA02-DFA0A04FC94B}">
              <ma14:wrappingTextBoxFlag xmlns:ma14="http://schemas.microsoft.com/office/mac/drawingml/2011/main" xmlns="" val="1"/>
            </a:ext>
          </a:extLst>
        </p:spPr>
        <p:txBody>
          <a:bodyPr lIns="104179" tIns="104179" rIns="104179" bIns="104179" anchor="ctr">
            <a:spAutoFit/>
          </a:bodyPr>
          <a:lstStyle/>
          <a:p>
            <a:pPr algn="l"/>
            <a:endParaRPr lang="nl-NL" sz="6500" dirty="0">
              <a:latin typeface="Times" panose="02020603050405020304" pitchFamily="18" charset="0"/>
              <a:cs typeface="Times" panose="02020603050405020304" pitchFamily="18" charset="0"/>
            </a:endParaRPr>
          </a:p>
          <a:p>
            <a:pPr algn="l"/>
            <a:endParaRPr lang="nl-NL" sz="6500" b="1" dirty="0">
              <a:latin typeface="Times" panose="02020603050405020304" pitchFamily="18" charset="0"/>
              <a:cs typeface="Times" panose="02020603050405020304" pitchFamily="18" charset="0"/>
            </a:endParaRPr>
          </a:p>
          <a:p>
            <a:pPr algn="l"/>
            <a:r>
              <a:rPr lang="nl-NL" sz="5400" b="1" dirty="0">
                <a:latin typeface="Times" panose="02020603050405020304" pitchFamily="18" charset="0"/>
                <a:cs typeface="Times" panose="02020603050405020304" pitchFamily="18" charset="0"/>
              </a:rPr>
              <a:t>Taverne Chalet is een gezellig familiebedrijf dat in 1967 is opgericht. Al 2 generaties lang blijft dit bedrijf met veel passie in onze familie. Destijds werd het woonhuis omgebouwd tot café. Sinds 2009 beschikt Taverne Chalet over een vernieuwd eetgedeelte. Het levensverhaal van onze familie staat afgebeeld in de diverse glas en lood ramen. Zoals ook terug te vinden is in deze menukaart. </a:t>
            </a:r>
            <a:br>
              <a:rPr lang="nl-NL" sz="5400" b="1" dirty="0">
                <a:latin typeface="Times" panose="02020603050405020304" pitchFamily="18" charset="0"/>
                <a:cs typeface="Times" panose="02020603050405020304" pitchFamily="18" charset="0"/>
              </a:rPr>
            </a:br>
            <a:endParaRPr lang="nl-NL" sz="5400" dirty="0">
              <a:latin typeface="Times" panose="02020603050405020304" pitchFamily="18" charset="0"/>
              <a:cs typeface="Times" panose="02020603050405020304" pitchFamily="18" charset="0"/>
            </a:endParaRPr>
          </a:p>
          <a:p>
            <a:pPr algn="l"/>
            <a:r>
              <a:rPr lang="nl-NL" sz="5400" b="1" u="sng" dirty="0">
                <a:latin typeface="Times" panose="02020603050405020304" pitchFamily="18" charset="0"/>
                <a:cs typeface="Times" panose="02020603050405020304" pitchFamily="18" charset="0"/>
              </a:rPr>
              <a:t>Heeft u iets te vieren ? </a:t>
            </a:r>
            <a:br>
              <a:rPr lang="nl-NL" sz="5400" b="1" dirty="0">
                <a:latin typeface="Times" panose="02020603050405020304" pitchFamily="18" charset="0"/>
                <a:cs typeface="Times" panose="02020603050405020304" pitchFamily="18" charset="0"/>
              </a:rPr>
            </a:br>
            <a:r>
              <a:rPr lang="nl-NL" sz="5400" b="1" dirty="0">
                <a:latin typeface="Times" panose="02020603050405020304" pitchFamily="18" charset="0"/>
                <a:cs typeface="Times" panose="02020603050405020304" pitchFamily="18" charset="0"/>
              </a:rPr>
              <a:t>Taverne Chalet beschikt over een cateringservice die elke gelegenheid voor u compleet kan maken. Buffetten kunnen bij u thuis bezorgd worden, uiteraard kunt u er ook voor kiezen om een buffet op maat te laten maken bij ons in de Chalet. Voor meer informatie, vraag de bediening!</a:t>
            </a:r>
          </a:p>
          <a:p>
            <a:pPr algn="l"/>
            <a:endParaRPr lang="nl-NL" sz="5400" dirty="0">
              <a:latin typeface="Times" panose="02020603050405020304" pitchFamily="18" charset="0"/>
              <a:cs typeface="Times" panose="02020603050405020304" pitchFamily="18" charset="0"/>
            </a:endParaRPr>
          </a:p>
          <a:p>
            <a:pPr algn="l"/>
            <a:r>
              <a:rPr lang="nl-NL" sz="5400" b="1" u="sng" dirty="0">
                <a:latin typeface="Times" panose="02020603050405020304" pitchFamily="18" charset="0"/>
                <a:cs typeface="Times" panose="02020603050405020304" pitchFamily="18" charset="0"/>
              </a:rPr>
              <a:t>Heeft u een allergie?</a:t>
            </a:r>
            <a:endParaRPr lang="nl-NL" sz="5400" dirty="0">
              <a:latin typeface="Times" panose="02020603050405020304" pitchFamily="18" charset="0"/>
              <a:cs typeface="Times" panose="02020603050405020304" pitchFamily="18" charset="0"/>
            </a:endParaRPr>
          </a:p>
          <a:p>
            <a:pPr algn="l"/>
            <a:r>
              <a:rPr lang="nl-NL" sz="5400" b="1" dirty="0">
                <a:latin typeface="Times" panose="02020603050405020304" pitchFamily="18" charset="0"/>
                <a:cs typeface="Times" panose="02020603050405020304" pitchFamily="18" charset="0"/>
              </a:rPr>
              <a:t>Meld het dan bij de bediening. </a:t>
            </a:r>
            <a:endParaRPr lang="nl-NL" sz="5400" dirty="0">
              <a:latin typeface="Times" panose="02020603050405020304" pitchFamily="18" charset="0"/>
              <a:cs typeface="Times" panose="02020603050405020304" pitchFamily="18" charset="0"/>
            </a:endParaRPr>
          </a:p>
          <a:p>
            <a:pPr algn="l"/>
            <a:r>
              <a:rPr lang="nl-NL" sz="6500" dirty="0">
                <a:latin typeface="Times" panose="02020603050405020304" pitchFamily="18" charset="0"/>
                <a:cs typeface="Times" panose="02020603050405020304" pitchFamily="18" charset="0"/>
              </a:rPr>
              <a:t> </a:t>
            </a:r>
          </a:p>
          <a:p>
            <a:pPr algn="l" defTabSz="449580">
              <a:spcBef>
                <a:spcPts val="1600"/>
              </a:spcBef>
              <a:defRPr sz="5600" b="1" i="1">
                <a:uFill>
                  <a:solidFill>
                    <a:srgbClr val="000000"/>
                  </a:solidFill>
                </a:uFill>
                <a:latin typeface="Times"/>
                <a:ea typeface="Times"/>
                <a:cs typeface="Times"/>
                <a:sym typeface="Times"/>
              </a:defRPr>
            </a:pPr>
            <a:endParaRPr sz="6500" dirty="0">
              <a:latin typeface="Times" panose="02020603050405020304" pitchFamily="18" charset="0"/>
              <a:cs typeface="Times" panose="02020603050405020304" pitchFamily="18" charset="0"/>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 name="menukaart design-08.jpg"/>
          <p:cNvPicPr>
            <a:picLocks noChangeAspect="1"/>
          </p:cNvPicPr>
          <p:nvPr/>
        </p:nvPicPr>
        <p:blipFill>
          <a:blip r:embed="rId2"/>
          <a:stretch>
            <a:fillRect/>
          </a:stretch>
        </p:blipFill>
        <p:spPr>
          <a:xfrm>
            <a:off x="-139781" y="-161769"/>
            <a:ext cx="26898762" cy="38042538"/>
          </a:xfrm>
          <a:prstGeom prst="rect">
            <a:avLst/>
          </a:prstGeom>
          <a:ln w="25400">
            <a:miter lim="400000"/>
          </a:ln>
        </p:spPr>
      </p:pic>
      <p:graphicFrame>
        <p:nvGraphicFramePr>
          <p:cNvPr id="114" name="Table 114"/>
          <p:cNvGraphicFramePr/>
          <p:nvPr>
            <p:extLst>
              <p:ext uri="{D42A27DB-BD31-4B8C-83A1-F6EECF244321}">
                <p14:modId xmlns:p14="http://schemas.microsoft.com/office/powerpoint/2010/main" val="3226876370"/>
              </p:ext>
            </p:extLst>
          </p:nvPr>
        </p:nvGraphicFramePr>
        <p:xfrm>
          <a:off x="2026330" y="7372350"/>
          <a:ext cx="23232507" cy="24714200"/>
        </p:xfrm>
        <a:graphic>
          <a:graphicData uri="http://schemas.openxmlformats.org/drawingml/2006/table">
            <a:tbl>
              <a:tblPr bandRow="1">
                <a:tableStyleId>{4C3C2611-4C71-4FC5-86AE-919BDF0F9419}</a:tableStyleId>
              </a:tblPr>
              <a:tblGrid>
                <a:gridCol w="7632552">
                  <a:extLst>
                    <a:ext uri="{9D8B030D-6E8A-4147-A177-3AD203B41FA5}">
                      <a16:colId xmlns:a16="http://schemas.microsoft.com/office/drawing/2014/main" val="20000"/>
                    </a:ext>
                  </a:extLst>
                </a:gridCol>
                <a:gridCol w="5537600">
                  <a:extLst>
                    <a:ext uri="{9D8B030D-6E8A-4147-A177-3AD203B41FA5}">
                      <a16:colId xmlns:a16="http://schemas.microsoft.com/office/drawing/2014/main" val="20001"/>
                    </a:ext>
                  </a:extLst>
                </a:gridCol>
                <a:gridCol w="7147703">
                  <a:extLst>
                    <a:ext uri="{9D8B030D-6E8A-4147-A177-3AD203B41FA5}">
                      <a16:colId xmlns:a16="http://schemas.microsoft.com/office/drawing/2014/main" val="20002"/>
                    </a:ext>
                  </a:extLst>
                </a:gridCol>
                <a:gridCol w="2914652">
                  <a:extLst>
                    <a:ext uri="{9D8B030D-6E8A-4147-A177-3AD203B41FA5}">
                      <a16:colId xmlns:a16="http://schemas.microsoft.com/office/drawing/2014/main" val="20003"/>
                    </a:ext>
                  </a:extLst>
                </a:gridCol>
              </a:tblGrid>
              <a:tr h="215900">
                <a:tc>
                  <a:txBody>
                    <a:bodyPr/>
                    <a:lstStyle/>
                    <a:p>
                      <a:pPr algn="l" defTabSz="449580">
                        <a:defRPr sz="6500" b="1" i="1">
                          <a:uFill>
                            <a:solidFill>
                              <a:srgbClr val="000000"/>
                            </a:solidFill>
                          </a:uFill>
                          <a:latin typeface="Times"/>
                          <a:ea typeface="Times"/>
                          <a:cs typeface="Times"/>
                          <a:sym typeface="Times"/>
                        </a:defRPr>
                      </a:pPr>
                      <a:r>
                        <a:rPr dirty="0" err="1"/>
                        <a:t>Gedestilleerd</a:t>
                      </a:r>
                      <a:endParaRPr dirty="0"/>
                    </a:p>
                    <a:p>
                      <a:pPr algn="l" defTabSz="449580">
                        <a:defRPr sz="6500" i="1">
                          <a:uFill>
                            <a:solidFill>
                              <a:srgbClr val="000000"/>
                            </a:solidFill>
                          </a:uFill>
                          <a:latin typeface="Times"/>
                          <a:ea typeface="Times"/>
                          <a:cs typeface="Times"/>
                          <a:sym typeface="Times"/>
                        </a:defRPr>
                      </a:pPr>
                      <a:endParaRPr dirty="0"/>
                    </a:p>
                    <a:p>
                      <a:pPr algn="l" defTabSz="449580">
                        <a:defRPr sz="6500" i="1">
                          <a:uFill>
                            <a:solidFill>
                              <a:srgbClr val="000000"/>
                            </a:solidFill>
                          </a:uFill>
                          <a:latin typeface="Times"/>
                          <a:ea typeface="Times"/>
                          <a:cs typeface="Times"/>
                          <a:sym typeface="Times"/>
                        </a:defRPr>
                      </a:pPr>
                      <a:r>
                        <a:rPr dirty="0" err="1"/>
                        <a:t>Jonge</a:t>
                      </a:r>
                      <a:r>
                        <a:rPr dirty="0"/>
                        <a:t> </a:t>
                      </a:r>
                      <a:r>
                        <a:rPr dirty="0" err="1"/>
                        <a:t>jenever</a:t>
                      </a:r>
                      <a:endParaRPr dirty="0"/>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endParaRPr dirty="0"/>
                    </a:p>
                  </a:txBody>
                  <a:tcPr marL="50800" marR="50800" marT="50800" marB="50800" horzOverflow="overflow">
                    <a:solidFill>
                      <a:srgbClr val="000000">
                        <a:alpha val="0"/>
                      </a:srgbClr>
                    </a:solidFill>
                  </a:tcPr>
                </a:tc>
                <a:tc>
                  <a:txBody>
                    <a:bodyPr/>
                    <a:lstStyle/>
                    <a:p>
                      <a:pPr algn="l" defTabSz="449580">
                        <a:defRPr sz="6500" b="1" i="1">
                          <a:uFill>
                            <a:solidFill>
                              <a:srgbClr val="000000"/>
                            </a:solidFill>
                          </a:uFill>
                          <a:latin typeface="Times"/>
                          <a:ea typeface="Times"/>
                          <a:cs typeface="Times"/>
                          <a:sym typeface="Times"/>
                        </a:defRPr>
                      </a:pPr>
                      <a:r>
                        <a:t>Sterke dranken</a:t>
                      </a:r>
                    </a:p>
                    <a:p>
                      <a:pPr algn="l" defTabSz="449580">
                        <a:defRPr sz="6500" i="1">
                          <a:uFill>
                            <a:solidFill>
                              <a:srgbClr val="000000"/>
                            </a:solidFill>
                          </a:uFill>
                          <a:latin typeface="Times"/>
                          <a:ea typeface="Times"/>
                          <a:cs typeface="Times"/>
                          <a:sym typeface="Times"/>
                        </a:defRPr>
                      </a:pPr>
                      <a:endParaRPr/>
                    </a:p>
                    <a:p>
                      <a:pPr algn="l" defTabSz="449580">
                        <a:defRPr sz="6500" i="1">
                          <a:uFill>
                            <a:solidFill>
                              <a:srgbClr val="000000"/>
                            </a:solidFill>
                          </a:uFill>
                          <a:latin typeface="Times"/>
                          <a:ea typeface="Times"/>
                          <a:cs typeface="Times"/>
                          <a:sym typeface="Times"/>
                        </a:defRPr>
                      </a:pPr>
                      <a:r>
                        <a:t>Jägermeister</a:t>
                      </a:r>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endParaRPr/>
                    </a:p>
                  </a:txBody>
                  <a:tcPr marL="50800" marR="50800" marT="50800" marB="50800" horzOverflow="overflow">
                    <a:solidFill>
                      <a:srgbClr val="000000">
                        <a:alpha val="0"/>
                      </a:srgbClr>
                    </a:solidFill>
                  </a:tcPr>
                </a:tc>
                <a:extLst>
                  <a:ext uri="{0D108BD9-81ED-4DB2-BD59-A6C34878D82A}">
                    <a16:rowId xmlns:a16="http://schemas.microsoft.com/office/drawing/2014/main" val="10000"/>
                  </a:ext>
                </a:extLst>
              </a:tr>
              <a:tr h="215900">
                <a:tc>
                  <a:txBody>
                    <a:bodyPr/>
                    <a:lstStyle/>
                    <a:p>
                      <a:pPr algn="l" defTabSz="449580">
                        <a:defRPr sz="6500" i="1">
                          <a:uFill>
                            <a:solidFill>
                              <a:srgbClr val="000000"/>
                            </a:solidFill>
                          </a:uFill>
                          <a:latin typeface="Times"/>
                          <a:ea typeface="Times"/>
                          <a:cs typeface="Times"/>
                          <a:sym typeface="Times"/>
                        </a:defRPr>
                      </a:pPr>
                      <a:r>
                        <a:t>Oude jenever</a:t>
                      </a:r>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r>
                        <a:rPr lang="nl-NL" dirty="0"/>
                        <a:t>3,00</a:t>
                      </a:r>
                      <a:endParaRPr dirty="0"/>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endParaRPr dirty="0"/>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endParaRPr dirty="0"/>
                    </a:p>
                  </a:txBody>
                  <a:tcPr marL="50800" marR="50800" marT="50800" marB="50800" horzOverflow="overflow">
                    <a:solidFill>
                      <a:srgbClr val="000000">
                        <a:alpha val="0"/>
                      </a:srgbClr>
                    </a:solidFill>
                  </a:tcPr>
                </a:tc>
                <a:extLst>
                  <a:ext uri="{0D108BD9-81ED-4DB2-BD59-A6C34878D82A}">
                    <a16:rowId xmlns:a16="http://schemas.microsoft.com/office/drawing/2014/main" val="10001"/>
                  </a:ext>
                </a:extLst>
              </a:tr>
              <a:tr h="215900">
                <a:tc>
                  <a:txBody>
                    <a:bodyPr/>
                    <a:lstStyle/>
                    <a:p>
                      <a:pPr algn="l" defTabSz="449580">
                        <a:defRPr sz="6500" i="1">
                          <a:uFill>
                            <a:solidFill>
                              <a:srgbClr val="000000"/>
                            </a:solidFill>
                          </a:uFill>
                          <a:latin typeface="Times"/>
                          <a:ea typeface="Times"/>
                          <a:cs typeface="Times"/>
                          <a:sym typeface="Times"/>
                        </a:defRPr>
                      </a:pPr>
                      <a:r>
                        <a:t>Ouzo</a:t>
                      </a:r>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r>
                        <a:rPr lang="nl-NL" dirty="0"/>
                        <a:t>3,00</a:t>
                      </a:r>
                      <a:endParaRPr dirty="0"/>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r>
                        <a:rPr dirty="0"/>
                        <a:t>Bacardi</a:t>
                      </a:r>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r>
                        <a:rPr lang="nl-NL" dirty="0"/>
                        <a:t>5,00</a:t>
                      </a:r>
                      <a:endParaRPr dirty="0"/>
                    </a:p>
                  </a:txBody>
                  <a:tcPr marL="50800" marR="50800" marT="50800" marB="50800" horzOverflow="overflow">
                    <a:solidFill>
                      <a:srgbClr val="000000">
                        <a:alpha val="0"/>
                      </a:srgbClr>
                    </a:solidFill>
                  </a:tcPr>
                </a:tc>
                <a:extLst>
                  <a:ext uri="{0D108BD9-81ED-4DB2-BD59-A6C34878D82A}">
                    <a16:rowId xmlns:a16="http://schemas.microsoft.com/office/drawing/2014/main" val="10002"/>
                  </a:ext>
                </a:extLst>
              </a:tr>
              <a:tr h="215900">
                <a:tc>
                  <a:txBody>
                    <a:bodyPr/>
                    <a:lstStyle/>
                    <a:p>
                      <a:pPr algn="l" defTabSz="449580">
                        <a:defRPr sz="6500" i="1">
                          <a:uFill>
                            <a:solidFill>
                              <a:srgbClr val="000000"/>
                            </a:solidFill>
                          </a:uFill>
                          <a:latin typeface="Times"/>
                          <a:ea typeface="Times"/>
                          <a:cs typeface="Times"/>
                          <a:sym typeface="Times"/>
                        </a:defRPr>
                      </a:pPr>
                      <a:r>
                        <a:t>Franse Cognac V.A.</a:t>
                      </a:r>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r>
                        <a:rPr lang="nl-NL" dirty="0"/>
                        <a:t>6,50</a:t>
                      </a:r>
                      <a:endParaRPr dirty="0"/>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r>
                        <a:t>Pernod</a:t>
                      </a:r>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r>
                        <a:rPr lang="nl-NL" dirty="0"/>
                        <a:t>5,00</a:t>
                      </a:r>
                      <a:endParaRPr dirty="0"/>
                    </a:p>
                  </a:txBody>
                  <a:tcPr marL="50800" marR="50800" marT="50800" marB="50800" horzOverflow="overflow">
                    <a:solidFill>
                      <a:srgbClr val="000000">
                        <a:alpha val="0"/>
                      </a:srgbClr>
                    </a:solidFill>
                  </a:tcPr>
                </a:tc>
                <a:extLst>
                  <a:ext uri="{0D108BD9-81ED-4DB2-BD59-A6C34878D82A}">
                    <a16:rowId xmlns:a16="http://schemas.microsoft.com/office/drawing/2014/main" val="10003"/>
                  </a:ext>
                </a:extLst>
              </a:tr>
              <a:tr h="215900">
                <a:tc>
                  <a:txBody>
                    <a:bodyPr/>
                    <a:lstStyle/>
                    <a:p>
                      <a:pPr algn="l" defTabSz="449580">
                        <a:defRPr sz="6500" i="1">
                          <a:uFill>
                            <a:solidFill>
                              <a:srgbClr val="000000"/>
                            </a:solidFill>
                          </a:uFill>
                          <a:latin typeface="Times"/>
                          <a:ea typeface="Times"/>
                          <a:cs typeface="Times"/>
                          <a:sym typeface="Times"/>
                        </a:defRPr>
                      </a:pPr>
                      <a:r>
                        <a:t>Els</a:t>
                      </a:r>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r>
                        <a:rPr lang="nl-NL" dirty="0"/>
                        <a:t>3,00</a:t>
                      </a:r>
                      <a:endParaRPr dirty="0"/>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r>
                        <a:t>Gin</a:t>
                      </a:r>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r>
                        <a:rPr lang="nl-NL" dirty="0"/>
                        <a:t>5,00</a:t>
                      </a:r>
                      <a:endParaRPr dirty="0"/>
                    </a:p>
                  </a:txBody>
                  <a:tcPr marL="50800" marR="50800" marT="50800" marB="50800" horzOverflow="overflow">
                    <a:solidFill>
                      <a:srgbClr val="000000">
                        <a:alpha val="0"/>
                      </a:srgbClr>
                    </a:solidFill>
                  </a:tcPr>
                </a:tc>
                <a:extLst>
                  <a:ext uri="{0D108BD9-81ED-4DB2-BD59-A6C34878D82A}">
                    <a16:rowId xmlns:a16="http://schemas.microsoft.com/office/drawing/2014/main" val="10004"/>
                  </a:ext>
                </a:extLst>
              </a:tr>
              <a:tr h="215900">
                <a:tc>
                  <a:txBody>
                    <a:bodyPr/>
                    <a:lstStyle/>
                    <a:p>
                      <a:pPr algn="l" defTabSz="449580">
                        <a:defRPr sz="6500" i="1">
                          <a:uFill>
                            <a:solidFill>
                              <a:srgbClr val="000000"/>
                            </a:solidFill>
                          </a:uFill>
                          <a:latin typeface="Times"/>
                          <a:ea typeface="Times"/>
                          <a:cs typeface="Times"/>
                          <a:sym typeface="Times"/>
                        </a:defRPr>
                      </a:pPr>
                      <a:r>
                        <a:t>Vieux</a:t>
                      </a:r>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r>
                        <a:rPr lang="nl-NL" dirty="0"/>
                        <a:t>4,00</a:t>
                      </a:r>
                      <a:endParaRPr dirty="0"/>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r>
                        <a:t>Bessenjenever</a:t>
                      </a:r>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r>
                        <a:rPr lang="nl-NL" dirty="0"/>
                        <a:t>3,50</a:t>
                      </a:r>
                      <a:endParaRPr dirty="0"/>
                    </a:p>
                  </a:txBody>
                  <a:tcPr marL="50800" marR="50800" marT="50800" marB="50800" horzOverflow="overflow">
                    <a:solidFill>
                      <a:srgbClr val="000000">
                        <a:alpha val="0"/>
                      </a:srgbClr>
                    </a:solidFill>
                  </a:tcPr>
                </a:tc>
                <a:extLst>
                  <a:ext uri="{0D108BD9-81ED-4DB2-BD59-A6C34878D82A}">
                    <a16:rowId xmlns:a16="http://schemas.microsoft.com/office/drawing/2014/main" val="10005"/>
                  </a:ext>
                </a:extLst>
              </a:tr>
              <a:tr h="215900">
                <a:tc>
                  <a:txBody>
                    <a:bodyPr/>
                    <a:lstStyle/>
                    <a:p>
                      <a:pPr algn="l" defTabSz="449580">
                        <a:defRPr sz="6500" i="1">
                          <a:uFill>
                            <a:solidFill>
                              <a:srgbClr val="000000"/>
                            </a:solidFill>
                          </a:uFill>
                          <a:latin typeface="Times"/>
                          <a:ea typeface="Times"/>
                          <a:cs typeface="Times"/>
                          <a:sym typeface="Times"/>
                        </a:defRPr>
                      </a:pPr>
                      <a:r>
                        <a:t>Whisky vanaf</a:t>
                      </a:r>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r>
                        <a:rPr lang="nl-NL" dirty="0"/>
                        <a:t>7,50</a:t>
                      </a:r>
                      <a:endParaRPr dirty="0"/>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r>
                        <a:t>Tequilla</a:t>
                      </a:r>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r>
                        <a:rPr lang="nl-NL" dirty="0"/>
                        <a:t>5,00</a:t>
                      </a:r>
                      <a:endParaRPr dirty="0"/>
                    </a:p>
                  </a:txBody>
                  <a:tcPr marL="50800" marR="50800" marT="50800" marB="50800" horzOverflow="overflow">
                    <a:solidFill>
                      <a:srgbClr val="000000">
                        <a:alpha val="0"/>
                      </a:srgbClr>
                    </a:solidFill>
                  </a:tcPr>
                </a:tc>
                <a:extLst>
                  <a:ext uri="{0D108BD9-81ED-4DB2-BD59-A6C34878D82A}">
                    <a16:rowId xmlns:a16="http://schemas.microsoft.com/office/drawing/2014/main" val="10006"/>
                  </a:ext>
                </a:extLst>
              </a:tr>
              <a:tr h="215900">
                <a:tc>
                  <a:txBody>
                    <a:bodyPr/>
                    <a:lstStyle/>
                    <a:p>
                      <a:pPr algn="l" defTabSz="449580">
                        <a:defRPr sz="6500" i="1">
                          <a:uFill>
                            <a:solidFill>
                              <a:srgbClr val="000000"/>
                            </a:solidFill>
                          </a:uFill>
                          <a:latin typeface="Times"/>
                          <a:ea typeface="Times"/>
                          <a:cs typeface="Times"/>
                          <a:sym typeface="Times"/>
                        </a:defRPr>
                      </a:pPr>
                      <a:r>
                        <a:t>Grappa vanaf</a:t>
                      </a:r>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r>
                        <a:rPr lang="nl-NL" dirty="0"/>
                        <a:t>6,50</a:t>
                      </a:r>
                      <a:endParaRPr dirty="0"/>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r>
                        <a:t>Grand Marnier</a:t>
                      </a:r>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r>
                        <a:rPr lang="nl-NL" dirty="0"/>
                        <a:t>5,00</a:t>
                      </a:r>
                      <a:endParaRPr dirty="0"/>
                    </a:p>
                  </a:txBody>
                  <a:tcPr marL="50800" marR="50800" marT="50800" marB="50800" horzOverflow="overflow">
                    <a:solidFill>
                      <a:srgbClr val="000000">
                        <a:alpha val="0"/>
                      </a:srgbClr>
                    </a:solidFill>
                  </a:tcPr>
                </a:tc>
                <a:extLst>
                  <a:ext uri="{0D108BD9-81ED-4DB2-BD59-A6C34878D82A}">
                    <a16:rowId xmlns:a16="http://schemas.microsoft.com/office/drawing/2014/main" val="10007"/>
                  </a:ext>
                </a:extLst>
              </a:tr>
              <a:tr h="215900">
                <a:tc>
                  <a:txBody>
                    <a:bodyPr/>
                    <a:lstStyle/>
                    <a:p>
                      <a:pPr algn="l" defTabSz="449580">
                        <a:defRPr sz="6500" i="1">
                          <a:uFill>
                            <a:solidFill>
                              <a:srgbClr val="000000"/>
                            </a:solidFill>
                          </a:uFill>
                          <a:latin typeface="Times"/>
                          <a:ea typeface="Times"/>
                          <a:cs typeface="Times"/>
                          <a:sym typeface="Times"/>
                        </a:defRPr>
                      </a:pPr>
                      <a:r>
                        <a:t>Asbach</a:t>
                      </a:r>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r>
                        <a:rPr lang="nl-NL" dirty="0"/>
                        <a:t>5,00</a:t>
                      </a:r>
                      <a:endParaRPr dirty="0"/>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r>
                        <a:t>Cointreau</a:t>
                      </a:r>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r>
                        <a:rPr lang="nl-NL" dirty="0"/>
                        <a:t>5,00</a:t>
                      </a:r>
                      <a:endParaRPr dirty="0"/>
                    </a:p>
                  </a:txBody>
                  <a:tcPr marL="50800" marR="50800" marT="50800" marB="50800" horzOverflow="overflow">
                    <a:solidFill>
                      <a:srgbClr val="000000">
                        <a:alpha val="0"/>
                      </a:srgbClr>
                    </a:solidFill>
                  </a:tcPr>
                </a:tc>
                <a:extLst>
                  <a:ext uri="{0D108BD9-81ED-4DB2-BD59-A6C34878D82A}">
                    <a16:rowId xmlns:a16="http://schemas.microsoft.com/office/drawing/2014/main" val="10008"/>
                  </a:ext>
                </a:extLst>
              </a:tr>
              <a:tr h="215900">
                <a:tc>
                  <a:txBody>
                    <a:bodyPr/>
                    <a:lstStyle/>
                    <a:p>
                      <a:pPr algn="l" defTabSz="449580">
                        <a:defRPr sz="6500" i="1">
                          <a:uFill>
                            <a:solidFill>
                              <a:srgbClr val="000000"/>
                            </a:solidFill>
                          </a:uFill>
                          <a:latin typeface="Times"/>
                          <a:ea typeface="Times"/>
                          <a:cs typeface="Times"/>
                          <a:sym typeface="Times"/>
                        </a:defRPr>
                      </a:pPr>
                      <a:r>
                        <a:rPr dirty="0" err="1"/>
                        <a:t>Wodka</a:t>
                      </a:r>
                      <a:endParaRPr dirty="0"/>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r>
                        <a:rPr lang="nl-NL" dirty="0"/>
                        <a:t>5,00</a:t>
                      </a:r>
                      <a:endParaRPr dirty="0"/>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r>
                        <a:t>Tia Maria</a:t>
                      </a:r>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r>
                        <a:rPr lang="nl-NL" dirty="0"/>
                        <a:t>5,00</a:t>
                      </a:r>
                      <a:endParaRPr dirty="0"/>
                    </a:p>
                  </a:txBody>
                  <a:tcPr marL="50800" marR="50800" marT="50800" marB="50800" horzOverflow="overflow">
                    <a:solidFill>
                      <a:srgbClr val="000000">
                        <a:alpha val="0"/>
                      </a:srgbClr>
                    </a:solidFill>
                  </a:tcPr>
                </a:tc>
                <a:extLst>
                  <a:ext uri="{0D108BD9-81ED-4DB2-BD59-A6C34878D82A}">
                    <a16:rowId xmlns:a16="http://schemas.microsoft.com/office/drawing/2014/main" val="10009"/>
                  </a:ext>
                </a:extLst>
              </a:tr>
              <a:tr h="215900">
                <a:tc>
                  <a:txBody>
                    <a:bodyPr/>
                    <a:lstStyle/>
                    <a:p>
                      <a:pPr algn="l" defTabSz="449580">
                        <a:defRPr sz="6500" i="1">
                          <a:uFill>
                            <a:solidFill>
                              <a:srgbClr val="000000"/>
                            </a:solidFill>
                          </a:uFill>
                          <a:latin typeface="Times"/>
                          <a:ea typeface="Times"/>
                          <a:cs typeface="Times"/>
                          <a:sym typeface="Times"/>
                        </a:defRPr>
                      </a:pPr>
                      <a:endParaRPr dirty="0"/>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endParaRPr/>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r>
                        <a:t>Passoa</a:t>
                      </a:r>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r>
                        <a:rPr lang="nl-NL" dirty="0"/>
                        <a:t>5,00</a:t>
                      </a:r>
                      <a:endParaRPr dirty="0"/>
                    </a:p>
                  </a:txBody>
                  <a:tcPr marL="50800" marR="50800" marT="50800" marB="50800" horzOverflow="overflow">
                    <a:solidFill>
                      <a:srgbClr val="000000">
                        <a:alpha val="0"/>
                      </a:srgbClr>
                    </a:solidFill>
                  </a:tcPr>
                </a:tc>
                <a:extLst>
                  <a:ext uri="{0D108BD9-81ED-4DB2-BD59-A6C34878D82A}">
                    <a16:rowId xmlns:a16="http://schemas.microsoft.com/office/drawing/2014/main" val="10010"/>
                  </a:ext>
                </a:extLst>
              </a:tr>
              <a:tr h="215900">
                <a:tc>
                  <a:txBody>
                    <a:bodyPr/>
                    <a:lstStyle/>
                    <a:p>
                      <a:pPr algn="l" defTabSz="449580">
                        <a:defRPr sz="6500" i="1">
                          <a:uFill>
                            <a:solidFill>
                              <a:srgbClr val="000000"/>
                            </a:solidFill>
                          </a:uFill>
                          <a:latin typeface="Times"/>
                          <a:ea typeface="Times"/>
                          <a:cs typeface="Times"/>
                          <a:sym typeface="Times"/>
                        </a:defRPr>
                      </a:pPr>
                      <a:endParaRPr lang="nl-NL" b="1" i="1" u="sng" dirty="0"/>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endParaRPr/>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r>
                        <a:t>Malibu</a:t>
                      </a:r>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r>
                        <a:rPr lang="nl-NL" dirty="0"/>
                        <a:t>5,00</a:t>
                      </a:r>
                      <a:endParaRPr dirty="0"/>
                    </a:p>
                  </a:txBody>
                  <a:tcPr marL="50800" marR="50800" marT="50800" marB="50800" horzOverflow="overflow">
                    <a:solidFill>
                      <a:srgbClr val="000000">
                        <a:alpha val="0"/>
                      </a:srgbClr>
                    </a:solidFill>
                  </a:tcPr>
                </a:tc>
                <a:extLst>
                  <a:ext uri="{0D108BD9-81ED-4DB2-BD59-A6C34878D82A}">
                    <a16:rowId xmlns:a16="http://schemas.microsoft.com/office/drawing/2014/main" val="10011"/>
                  </a:ext>
                </a:extLst>
              </a:tr>
              <a:tr h="215900">
                <a:tc>
                  <a:txBody>
                    <a:bodyPr/>
                    <a:lstStyle/>
                    <a:p>
                      <a:pPr algn="l" defTabSz="449580">
                        <a:defRPr sz="6500" i="1">
                          <a:uFill>
                            <a:solidFill>
                              <a:srgbClr val="000000"/>
                            </a:solidFill>
                          </a:uFill>
                          <a:latin typeface="Times"/>
                          <a:ea typeface="Times"/>
                          <a:cs typeface="Times"/>
                          <a:sym typeface="Times"/>
                        </a:defRPr>
                      </a:pPr>
                      <a:endParaRPr/>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endParaRPr/>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r>
                        <a:t>Safari</a:t>
                      </a:r>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r>
                        <a:rPr lang="nl-NL" dirty="0"/>
                        <a:t>5,00</a:t>
                      </a:r>
                      <a:endParaRPr dirty="0"/>
                    </a:p>
                  </a:txBody>
                  <a:tcPr marL="50800" marR="50800" marT="50800" marB="50800" horzOverflow="overflow">
                    <a:solidFill>
                      <a:srgbClr val="000000">
                        <a:alpha val="0"/>
                      </a:srgbClr>
                    </a:solidFill>
                  </a:tcPr>
                </a:tc>
                <a:extLst>
                  <a:ext uri="{0D108BD9-81ED-4DB2-BD59-A6C34878D82A}">
                    <a16:rowId xmlns:a16="http://schemas.microsoft.com/office/drawing/2014/main" val="10012"/>
                  </a:ext>
                </a:extLst>
              </a:tr>
              <a:tr h="215900">
                <a:tc>
                  <a:txBody>
                    <a:bodyPr/>
                    <a:lstStyle/>
                    <a:p>
                      <a:pPr algn="l" defTabSz="449580">
                        <a:defRPr sz="6500" i="1">
                          <a:uFill>
                            <a:solidFill>
                              <a:srgbClr val="000000"/>
                            </a:solidFill>
                          </a:uFill>
                          <a:latin typeface="Times"/>
                          <a:ea typeface="Times"/>
                          <a:cs typeface="Times"/>
                          <a:sym typeface="Times"/>
                        </a:defRPr>
                      </a:pPr>
                      <a:endParaRPr/>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endParaRPr/>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r>
                        <a:t>Sambucca</a:t>
                      </a:r>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r>
                        <a:rPr lang="nl-NL" dirty="0"/>
                        <a:t>5,00</a:t>
                      </a:r>
                      <a:endParaRPr dirty="0"/>
                    </a:p>
                  </a:txBody>
                  <a:tcPr marL="50800" marR="50800" marT="50800" marB="50800" horzOverflow="overflow">
                    <a:solidFill>
                      <a:srgbClr val="000000">
                        <a:alpha val="0"/>
                      </a:srgbClr>
                    </a:solidFill>
                  </a:tcPr>
                </a:tc>
                <a:extLst>
                  <a:ext uri="{0D108BD9-81ED-4DB2-BD59-A6C34878D82A}">
                    <a16:rowId xmlns:a16="http://schemas.microsoft.com/office/drawing/2014/main" val="10013"/>
                  </a:ext>
                </a:extLst>
              </a:tr>
              <a:tr h="215900">
                <a:tc>
                  <a:txBody>
                    <a:bodyPr/>
                    <a:lstStyle/>
                    <a:p>
                      <a:pPr algn="l" defTabSz="449580">
                        <a:defRPr sz="6500" i="1">
                          <a:uFill>
                            <a:solidFill>
                              <a:srgbClr val="000000"/>
                            </a:solidFill>
                          </a:uFill>
                          <a:latin typeface="Times"/>
                          <a:ea typeface="Times"/>
                          <a:cs typeface="Times"/>
                          <a:sym typeface="Times"/>
                        </a:defRPr>
                      </a:pPr>
                      <a:endParaRPr/>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endParaRPr/>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r>
                        <a:t>Advocaat</a:t>
                      </a:r>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r>
                        <a:rPr lang="nl-NL" dirty="0"/>
                        <a:t>4,00</a:t>
                      </a:r>
                      <a:endParaRPr dirty="0"/>
                    </a:p>
                  </a:txBody>
                  <a:tcPr marL="50800" marR="50800" marT="50800" marB="50800" horzOverflow="overflow">
                    <a:solidFill>
                      <a:srgbClr val="000000">
                        <a:alpha val="0"/>
                      </a:srgbClr>
                    </a:solidFill>
                  </a:tcPr>
                </a:tc>
                <a:extLst>
                  <a:ext uri="{0D108BD9-81ED-4DB2-BD59-A6C34878D82A}">
                    <a16:rowId xmlns:a16="http://schemas.microsoft.com/office/drawing/2014/main" val="10014"/>
                  </a:ext>
                </a:extLst>
              </a:tr>
              <a:tr h="215900">
                <a:tc>
                  <a:txBody>
                    <a:bodyPr/>
                    <a:lstStyle/>
                    <a:p>
                      <a:pPr algn="l" defTabSz="449580">
                        <a:defRPr sz="6500" i="1">
                          <a:uFill>
                            <a:solidFill>
                              <a:srgbClr val="000000"/>
                            </a:solidFill>
                          </a:uFill>
                          <a:latin typeface="Times"/>
                          <a:ea typeface="Times"/>
                          <a:cs typeface="Times"/>
                          <a:sym typeface="Times"/>
                        </a:defRPr>
                      </a:pPr>
                      <a:endParaRPr/>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endParaRPr/>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r>
                        <a:t>Baileys/Sheridans</a:t>
                      </a:r>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r>
                        <a:rPr lang="nl-NL" dirty="0"/>
                        <a:t>5,00</a:t>
                      </a:r>
                      <a:endParaRPr dirty="0"/>
                    </a:p>
                  </a:txBody>
                  <a:tcPr marL="50800" marR="50800" marT="50800" marB="50800" horzOverflow="overflow">
                    <a:solidFill>
                      <a:srgbClr val="000000">
                        <a:alpha val="0"/>
                      </a:srgbClr>
                    </a:solidFill>
                  </a:tcPr>
                </a:tc>
                <a:extLst>
                  <a:ext uri="{0D108BD9-81ED-4DB2-BD59-A6C34878D82A}">
                    <a16:rowId xmlns:a16="http://schemas.microsoft.com/office/drawing/2014/main" val="10015"/>
                  </a:ext>
                </a:extLst>
              </a:tr>
              <a:tr h="215900">
                <a:tc>
                  <a:txBody>
                    <a:bodyPr/>
                    <a:lstStyle/>
                    <a:p>
                      <a:pPr algn="l" defTabSz="449580">
                        <a:defRPr sz="6500" i="1">
                          <a:uFill>
                            <a:solidFill>
                              <a:srgbClr val="000000"/>
                            </a:solidFill>
                          </a:uFill>
                          <a:latin typeface="Times"/>
                          <a:ea typeface="Times"/>
                          <a:cs typeface="Times"/>
                          <a:sym typeface="Times"/>
                        </a:defRPr>
                      </a:pPr>
                      <a:endParaRPr/>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endParaRPr/>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endParaRPr/>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endParaRPr dirty="0"/>
                    </a:p>
                  </a:txBody>
                  <a:tcPr marL="50800" marR="50800" marT="50800" marB="50800" horzOverflow="overflow">
                    <a:solidFill>
                      <a:srgbClr val="000000">
                        <a:alpha val="0"/>
                      </a:srgbClr>
                    </a:solidFill>
                  </a:tcPr>
                </a:tc>
                <a:extLst>
                  <a:ext uri="{0D108BD9-81ED-4DB2-BD59-A6C34878D82A}">
                    <a16:rowId xmlns:a16="http://schemas.microsoft.com/office/drawing/2014/main" val="10016"/>
                  </a:ext>
                </a:extLst>
              </a:tr>
              <a:tr h="215900">
                <a:tc>
                  <a:txBody>
                    <a:bodyPr/>
                    <a:lstStyle/>
                    <a:p>
                      <a:pPr algn="l" defTabSz="449580">
                        <a:defRPr sz="6500" i="1">
                          <a:uFill>
                            <a:solidFill>
                              <a:srgbClr val="000000"/>
                            </a:solidFill>
                          </a:uFill>
                          <a:latin typeface="Times"/>
                          <a:ea typeface="Times"/>
                          <a:cs typeface="Times"/>
                          <a:sym typeface="Times"/>
                        </a:defRPr>
                      </a:pPr>
                      <a:endParaRPr/>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endParaRPr/>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r>
                        <a:t>Gin – Tonic</a:t>
                      </a:r>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r>
                        <a:rPr lang="nl-NL" dirty="0"/>
                        <a:t>8,00</a:t>
                      </a:r>
                      <a:endParaRPr dirty="0"/>
                    </a:p>
                  </a:txBody>
                  <a:tcPr marL="50800" marR="50800" marT="50800" marB="50800" horzOverflow="overflow">
                    <a:solidFill>
                      <a:srgbClr val="000000">
                        <a:alpha val="0"/>
                      </a:srgbClr>
                    </a:solidFill>
                  </a:tcPr>
                </a:tc>
                <a:extLst>
                  <a:ext uri="{0D108BD9-81ED-4DB2-BD59-A6C34878D82A}">
                    <a16:rowId xmlns:a16="http://schemas.microsoft.com/office/drawing/2014/main" val="10017"/>
                  </a:ext>
                </a:extLst>
              </a:tr>
              <a:tr h="215900">
                <a:tc>
                  <a:txBody>
                    <a:bodyPr/>
                    <a:lstStyle/>
                    <a:p>
                      <a:pPr algn="l" defTabSz="449580">
                        <a:defRPr sz="6500" i="1">
                          <a:uFill>
                            <a:solidFill>
                              <a:srgbClr val="000000"/>
                            </a:solidFill>
                          </a:uFill>
                          <a:latin typeface="Times"/>
                          <a:ea typeface="Times"/>
                          <a:cs typeface="Times"/>
                          <a:sym typeface="Times"/>
                        </a:defRPr>
                      </a:pPr>
                      <a:endParaRPr dirty="0"/>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endParaRPr dirty="0"/>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r>
                        <a:rPr dirty="0"/>
                        <a:t>Campari- jus </a:t>
                      </a:r>
                      <a:endParaRPr lang="nl-NL" dirty="0"/>
                    </a:p>
                    <a:p>
                      <a:pPr algn="l" defTabSz="449580">
                        <a:defRPr sz="6500" i="1">
                          <a:uFill>
                            <a:solidFill>
                              <a:srgbClr val="000000"/>
                            </a:solidFill>
                          </a:uFill>
                          <a:latin typeface="Times"/>
                          <a:ea typeface="Times"/>
                          <a:cs typeface="Times"/>
                          <a:sym typeface="Times"/>
                        </a:defRPr>
                      </a:pPr>
                      <a:r>
                        <a:rPr lang="nl-NL" dirty="0" err="1"/>
                        <a:t>Aperol</a:t>
                      </a:r>
                      <a:r>
                        <a:rPr lang="nl-NL" dirty="0"/>
                        <a:t> </a:t>
                      </a:r>
                      <a:r>
                        <a:rPr lang="nl-NL" dirty="0" err="1"/>
                        <a:t>Spritz</a:t>
                      </a:r>
                      <a:r>
                        <a:rPr lang="nl-NL" dirty="0"/>
                        <a:t> </a:t>
                      </a:r>
                      <a:endParaRPr dirty="0"/>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r>
                        <a:rPr lang="nl-NL" dirty="0"/>
                        <a:t>8,00</a:t>
                      </a:r>
                    </a:p>
                    <a:p>
                      <a:pPr algn="l" defTabSz="449580">
                        <a:defRPr sz="6500" i="1">
                          <a:uFill>
                            <a:solidFill>
                              <a:srgbClr val="000000"/>
                            </a:solidFill>
                          </a:uFill>
                          <a:latin typeface="Times"/>
                          <a:ea typeface="Times"/>
                          <a:cs typeface="Times"/>
                          <a:sym typeface="Times"/>
                        </a:defRPr>
                      </a:pPr>
                      <a:r>
                        <a:rPr lang="nl-NL" dirty="0"/>
                        <a:t>8,00</a:t>
                      </a:r>
                    </a:p>
                    <a:p>
                      <a:pPr algn="l" defTabSz="449580">
                        <a:defRPr sz="6500" i="1">
                          <a:uFill>
                            <a:solidFill>
                              <a:srgbClr val="000000"/>
                            </a:solidFill>
                          </a:uFill>
                          <a:latin typeface="Times"/>
                          <a:ea typeface="Times"/>
                          <a:cs typeface="Times"/>
                          <a:sym typeface="Times"/>
                        </a:defRPr>
                      </a:pPr>
                      <a:endParaRPr lang="nl-NL" dirty="0"/>
                    </a:p>
                  </a:txBody>
                  <a:tcPr marL="50800" marR="50800" marT="50800" marB="50800" horzOverflow="overflow">
                    <a:solidFill>
                      <a:srgbClr val="000000">
                        <a:alpha val="0"/>
                      </a:srgbClr>
                    </a:solidFill>
                  </a:tcPr>
                </a:tc>
                <a:extLst>
                  <a:ext uri="{0D108BD9-81ED-4DB2-BD59-A6C34878D82A}">
                    <a16:rowId xmlns:a16="http://schemas.microsoft.com/office/drawing/2014/main" val="10018"/>
                  </a:ext>
                </a:extLst>
              </a:tr>
            </a:tbl>
          </a:graphicData>
        </a:graphic>
      </p:graphicFrame>
      <p:sp>
        <p:nvSpPr>
          <p:cNvPr id="115" name="Shape 115"/>
          <p:cNvSpPr/>
          <p:nvPr/>
        </p:nvSpPr>
        <p:spPr>
          <a:xfrm>
            <a:off x="9694019" y="9449124"/>
            <a:ext cx="1669125" cy="1210667"/>
          </a:xfrm>
          <a:prstGeom prst="rect">
            <a:avLst/>
          </a:prstGeom>
          <a:ln w="25400">
            <a:miter lim="400000"/>
          </a:ln>
          <a:extLst>
            <a:ext uri="{C572A759-6A51-4108-AA02-DFA0A04FC94B}">
              <ma14:wrappingTextBoxFlag xmlns:ma14="http://schemas.microsoft.com/office/mac/drawingml/2011/main" xmlns="" val="1"/>
            </a:ext>
          </a:extLst>
        </p:spPr>
        <p:txBody>
          <a:bodyPr wrap="none" lIns="104179" tIns="104179" rIns="104179" bIns="104179" anchor="ctr">
            <a:spAutoFit/>
          </a:bodyPr>
          <a:lstStyle>
            <a:lvl1pPr algn="l" defTabSz="449580">
              <a:defRPr sz="6500" i="1">
                <a:uFill>
                  <a:solidFill>
                    <a:srgbClr val="000000"/>
                  </a:solidFill>
                </a:uFill>
                <a:latin typeface="Times"/>
                <a:ea typeface="Times"/>
                <a:cs typeface="Times"/>
                <a:sym typeface="Times"/>
              </a:defRPr>
            </a:lvl1pPr>
          </a:lstStyle>
          <a:p>
            <a:r>
              <a:rPr lang="nl-NL" dirty="0"/>
              <a:t>3,00</a:t>
            </a:r>
            <a:endParaRPr dirty="0"/>
          </a:p>
        </p:txBody>
      </p:sp>
      <p:sp>
        <p:nvSpPr>
          <p:cNvPr id="116" name="Shape 116"/>
          <p:cNvSpPr/>
          <p:nvPr/>
        </p:nvSpPr>
        <p:spPr>
          <a:xfrm>
            <a:off x="22284969" y="9449124"/>
            <a:ext cx="1669125" cy="1210667"/>
          </a:xfrm>
          <a:prstGeom prst="rect">
            <a:avLst/>
          </a:prstGeom>
          <a:ln w="25400">
            <a:miter lim="400000"/>
          </a:ln>
          <a:extLst>
            <a:ext uri="{C572A759-6A51-4108-AA02-DFA0A04FC94B}">
              <ma14:wrappingTextBoxFlag xmlns:ma14="http://schemas.microsoft.com/office/mac/drawingml/2011/main" xmlns="" val="1"/>
            </a:ext>
          </a:extLst>
        </p:spPr>
        <p:txBody>
          <a:bodyPr wrap="none" lIns="104179" tIns="104179" rIns="104179" bIns="104179" anchor="ctr">
            <a:spAutoFit/>
          </a:bodyPr>
          <a:lstStyle>
            <a:lvl1pPr algn="l" defTabSz="449580">
              <a:defRPr sz="6500" i="1">
                <a:uFill>
                  <a:solidFill>
                    <a:srgbClr val="000000"/>
                  </a:solidFill>
                </a:uFill>
                <a:latin typeface="Times"/>
                <a:ea typeface="Times"/>
                <a:cs typeface="Times"/>
                <a:sym typeface="Times"/>
              </a:defRPr>
            </a:lvl1pPr>
          </a:lstStyle>
          <a:p>
            <a:r>
              <a:rPr lang="nl-NL" dirty="0"/>
              <a:t>3,50</a:t>
            </a:r>
            <a:endParaRPr dirty="0"/>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 name="menukaart design-05.jpg"/>
          <p:cNvPicPr>
            <a:picLocks noChangeAspect="1"/>
          </p:cNvPicPr>
          <p:nvPr/>
        </p:nvPicPr>
        <p:blipFill>
          <a:blip r:embed="rId2"/>
          <a:stretch>
            <a:fillRect/>
          </a:stretch>
        </p:blipFill>
        <p:spPr>
          <a:xfrm>
            <a:off x="2172" y="0"/>
            <a:ext cx="26665657" cy="37719001"/>
          </a:xfrm>
          <a:prstGeom prst="rect">
            <a:avLst/>
          </a:prstGeom>
          <a:ln w="25400">
            <a:miter lim="400000"/>
          </a:ln>
        </p:spPr>
      </p:pic>
      <p:sp>
        <p:nvSpPr>
          <p:cNvPr id="3" name="Tekstvak 2">
            <a:extLst>
              <a:ext uri="{FF2B5EF4-FFF2-40B4-BE49-F238E27FC236}">
                <a16:creationId xmlns:a16="http://schemas.microsoft.com/office/drawing/2014/main" id="{9E75E53D-440B-4152-BA9C-E0F1932A61B5}"/>
              </a:ext>
            </a:extLst>
          </p:cNvPr>
          <p:cNvSpPr txBox="1"/>
          <p:nvPr/>
        </p:nvSpPr>
        <p:spPr>
          <a:xfrm>
            <a:off x="1669704" y="3953844"/>
            <a:ext cx="22826536" cy="2421696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4179" tIns="104179" rIns="104179" bIns="104179" numCol="1" spcCol="38100" rtlCol="0" anchor="ctr">
            <a:spAutoFit/>
          </a:bodyPr>
          <a:lstStyle/>
          <a:p>
            <a:pPr algn="l" fontAlgn="t"/>
            <a:endParaRPr lang="nl-NL" sz="6500" b="1" dirty="0">
              <a:latin typeface="Times" panose="02020603050405020304" pitchFamily="18" charset="0"/>
              <a:cs typeface="Times" panose="02020603050405020304" pitchFamily="18" charset="0"/>
            </a:endParaRPr>
          </a:p>
          <a:p>
            <a:pPr algn="l" fontAlgn="t"/>
            <a:endParaRPr lang="nl-NL" sz="6500" b="1" dirty="0">
              <a:latin typeface="Times" panose="02020603050405020304" pitchFamily="18" charset="0"/>
              <a:cs typeface="Times" panose="02020603050405020304" pitchFamily="18" charset="0"/>
            </a:endParaRPr>
          </a:p>
          <a:p>
            <a:pPr algn="l" fontAlgn="t"/>
            <a:endParaRPr lang="nl-NL" sz="6500" b="1" dirty="0">
              <a:latin typeface="Times" panose="02020603050405020304" pitchFamily="18" charset="0"/>
              <a:cs typeface="Times" panose="02020603050405020304" pitchFamily="18" charset="0"/>
            </a:endParaRPr>
          </a:p>
          <a:p>
            <a:pPr algn="l" fontAlgn="t"/>
            <a:r>
              <a:rPr lang="nl-NL" sz="6500" b="1" dirty="0" err="1">
                <a:latin typeface="Times" panose="02020603050405020304" pitchFamily="18" charset="0"/>
                <a:cs typeface="Times" panose="02020603050405020304" pitchFamily="18" charset="0"/>
              </a:rPr>
              <a:t>Croc</a:t>
            </a:r>
            <a:r>
              <a:rPr lang="nl-NL" sz="6500" b="1" dirty="0">
                <a:latin typeface="Times" panose="02020603050405020304" pitchFamily="18" charset="0"/>
                <a:cs typeface="Times" panose="02020603050405020304" pitchFamily="18" charset="0"/>
              </a:rPr>
              <a:t> Monsieur | </a:t>
            </a:r>
            <a:r>
              <a:rPr lang="nl-NL" sz="6500" i="1" dirty="0">
                <a:latin typeface="Times" panose="02020603050405020304" pitchFamily="18" charset="0"/>
                <a:cs typeface="Times" panose="02020603050405020304" pitchFamily="18" charset="0"/>
              </a:rPr>
              <a:t>ham &amp; kaas				</a:t>
            </a:r>
            <a:r>
              <a:rPr lang="nl-NL" sz="6500" b="1" dirty="0">
                <a:latin typeface="Times" panose="02020603050405020304" pitchFamily="18" charset="0"/>
                <a:cs typeface="Times" panose="02020603050405020304" pitchFamily="18" charset="0"/>
              </a:rPr>
              <a:t>€ 7,50</a:t>
            </a:r>
            <a:endParaRPr lang="nl-NL" sz="6500" dirty="0">
              <a:latin typeface="Times" panose="02020603050405020304" pitchFamily="18" charset="0"/>
              <a:cs typeface="Times" panose="02020603050405020304" pitchFamily="18" charset="0"/>
            </a:endParaRPr>
          </a:p>
          <a:p>
            <a:pPr algn="l" fontAlgn="t"/>
            <a:r>
              <a:rPr lang="nl-NL" sz="6500" b="1" dirty="0">
                <a:latin typeface="Times" panose="02020603050405020304" pitchFamily="18" charset="0"/>
                <a:cs typeface="Times" panose="02020603050405020304" pitchFamily="18" charset="0"/>
              </a:rPr>
              <a:t>Uitsmijter | </a:t>
            </a:r>
            <a:r>
              <a:rPr lang="nl-NL" sz="6500" dirty="0">
                <a:latin typeface="Times" panose="02020603050405020304" pitchFamily="18" charset="0"/>
                <a:cs typeface="Times" panose="02020603050405020304" pitchFamily="18" charset="0"/>
              </a:rPr>
              <a:t>3 </a:t>
            </a:r>
            <a:r>
              <a:rPr lang="nl-NL" sz="6500" i="1" dirty="0">
                <a:latin typeface="Times" panose="02020603050405020304" pitchFamily="18" charset="0"/>
                <a:cs typeface="Times" panose="02020603050405020304" pitchFamily="18" charset="0"/>
              </a:rPr>
              <a:t>scharreleieren met ham &amp; kaas </a:t>
            </a:r>
            <a:r>
              <a:rPr lang="nl-NL" sz="6500" b="1" i="1" dirty="0">
                <a:latin typeface="Times" panose="02020603050405020304" pitchFamily="18" charset="0"/>
                <a:cs typeface="Times" panose="02020603050405020304" pitchFamily="18" charset="0"/>
              </a:rPr>
              <a:t>	</a:t>
            </a:r>
            <a:r>
              <a:rPr lang="nl-NL" sz="6500" b="1" dirty="0">
                <a:latin typeface="Times" panose="02020603050405020304" pitchFamily="18" charset="0"/>
                <a:cs typeface="Times" panose="02020603050405020304" pitchFamily="18" charset="0"/>
              </a:rPr>
              <a:t>	€ 9,50</a:t>
            </a:r>
            <a:r>
              <a:rPr lang="nl-NL" sz="6500" dirty="0">
                <a:latin typeface="Times" panose="02020603050405020304" pitchFamily="18" charset="0"/>
                <a:cs typeface="Times" panose="02020603050405020304" pitchFamily="18" charset="0"/>
              </a:rPr>
              <a:t>	</a:t>
            </a:r>
            <a:r>
              <a:rPr lang="nl-NL" sz="6500" i="1" dirty="0">
                <a:latin typeface="Times" panose="02020603050405020304" pitchFamily="18" charset="0"/>
                <a:cs typeface="Times" panose="02020603050405020304" pitchFamily="18" charset="0"/>
              </a:rPr>
              <a:t>	</a:t>
            </a:r>
            <a:endParaRPr lang="nl-NL" sz="6500" dirty="0">
              <a:latin typeface="Times" panose="02020603050405020304" pitchFamily="18" charset="0"/>
              <a:cs typeface="Times" panose="02020603050405020304" pitchFamily="18" charset="0"/>
            </a:endParaRPr>
          </a:p>
          <a:p>
            <a:pPr algn="l" fontAlgn="t"/>
            <a:r>
              <a:rPr lang="nl-NL" sz="6500" b="1" dirty="0">
                <a:latin typeface="Times" panose="02020603050405020304" pitchFamily="18" charset="0"/>
                <a:cs typeface="Times" panose="02020603050405020304" pitchFamily="18" charset="0"/>
              </a:rPr>
              <a:t>Omelet Chalet | </a:t>
            </a:r>
            <a:r>
              <a:rPr lang="nl-NL" sz="6500" i="1" dirty="0">
                <a:latin typeface="Times" panose="02020603050405020304" pitchFamily="18" charset="0"/>
                <a:cs typeface="Times" panose="02020603050405020304" pitchFamily="18" charset="0"/>
              </a:rPr>
              <a:t>boerenomelet 				</a:t>
            </a:r>
            <a:r>
              <a:rPr lang="nl-NL" sz="6500" b="1" dirty="0">
                <a:latin typeface="Times" panose="02020603050405020304" pitchFamily="18" charset="0"/>
                <a:cs typeface="Times" panose="02020603050405020304" pitchFamily="18" charset="0"/>
              </a:rPr>
              <a:t>€ 9,50</a:t>
            </a:r>
          </a:p>
          <a:p>
            <a:pPr algn="l" fontAlgn="t"/>
            <a:endParaRPr lang="nl-NL" sz="6500" dirty="0">
              <a:latin typeface="Times" panose="02020603050405020304" pitchFamily="18" charset="0"/>
              <a:cs typeface="Times" panose="02020603050405020304" pitchFamily="18" charset="0"/>
            </a:endParaRPr>
          </a:p>
          <a:p>
            <a:pPr algn="l" fontAlgn="t"/>
            <a:r>
              <a:rPr lang="nl-NL" sz="6500" b="1" i="1" dirty="0">
                <a:latin typeface="Times" panose="02020603050405020304" pitchFamily="18" charset="0"/>
                <a:cs typeface="Times" panose="02020603050405020304" pitchFamily="18" charset="0"/>
              </a:rPr>
              <a:t>Diverse pannenkoeken </a:t>
            </a:r>
            <a:r>
              <a:rPr lang="nl-NL" sz="6500" i="1" dirty="0">
                <a:latin typeface="Times" panose="02020603050405020304" pitchFamily="18" charset="0"/>
                <a:cs typeface="Times" panose="02020603050405020304" pitchFamily="18" charset="0"/>
              </a:rPr>
              <a:t>vanaf 				</a:t>
            </a:r>
            <a:r>
              <a:rPr lang="nl-NL" sz="6500" b="1" dirty="0">
                <a:latin typeface="Times" panose="02020603050405020304" pitchFamily="18" charset="0"/>
                <a:cs typeface="Times" panose="02020603050405020304" pitchFamily="18" charset="0"/>
              </a:rPr>
              <a:t>€ 9,50</a:t>
            </a:r>
          </a:p>
          <a:p>
            <a:pPr algn="l" hangingPunct="1"/>
            <a:endParaRPr lang="nl-NL" sz="6500" dirty="0">
              <a:latin typeface="Times" panose="02020603050405020304" pitchFamily="18" charset="0"/>
              <a:cs typeface="Times" panose="02020603050405020304" pitchFamily="18" charset="0"/>
            </a:endParaRPr>
          </a:p>
          <a:p>
            <a:pPr algn="l" fontAlgn="t"/>
            <a:r>
              <a:rPr lang="nl-NL" sz="6500" b="1" dirty="0">
                <a:latin typeface="Times" panose="02020603050405020304" pitchFamily="18" charset="0"/>
                <a:cs typeface="Times" panose="02020603050405020304" pitchFamily="18" charset="0"/>
              </a:rPr>
              <a:t>Soep van de dag </a:t>
            </a:r>
            <a:r>
              <a:rPr lang="nl-NL" sz="6500" b="1" i="1" dirty="0">
                <a:latin typeface="Times" panose="02020603050405020304" pitchFamily="18" charset="0"/>
                <a:cs typeface="Times" panose="02020603050405020304" pitchFamily="18" charset="0"/>
              </a:rPr>
              <a:t>|</a:t>
            </a:r>
            <a:r>
              <a:rPr lang="nl-NL" sz="6500" i="1" dirty="0">
                <a:latin typeface="Times" panose="02020603050405020304" pitchFamily="18" charset="0"/>
                <a:cs typeface="Times" panose="02020603050405020304" pitchFamily="18" charset="0"/>
              </a:rPr>
              <a:t> brood</a:t>
            </a:r>
            <a:r>
              <a:rPr lang="nl-NL" sz="6500" b="1" i="1" dirty="0">
                <a:latin typeface="Times" panose="02020603050405020304" pitchFamily="18" charset="0"/>
                <a:cs typeface="Times" panose="02020603050405020304" pitchFamily="18" charset="0"/>
              </a:rPr>
              <a:t>	</a:t>
            </a:r>
            <a:r>
              <a:rPr lang="nl-NL" sz="6500" b="1" dirty="0">
                <a:latin typeface="Times" panose="02020603050405020304" pitchFamily="18" charset="0"/>
                <a:cs typeface="Times" panose="02020603050405020304" pitchFamily="18" charset="0"/>
              </a:rPr>
              <a:t>				€ 6,50</a:t>
            </a:r>
            <a:endParaRPr lang="nl-NL" sz="6500" dirty="0">
              <a:latin typeface="Times" panose="02020603050405020304" pitchFamily="18" charset="0"/>
              <a:cs typeface="Times" panose="02020603050405020304" pitchFamily="18" charset="0"/>
            </a:endParaRPr>
          </a:p>
          <a:p>
            <a:pPr algn="l" fontAlgn="t"/>
            <a:r>
              <a:rPr lang="nl-NL" sz="6500" b="1" dirty="0">
                <a:latin typeface="Times" panose="02020603050405020304" pitchFamily="18" charset="0"/>
                <a:cs typeface="Times" panose="02020603050405020304" pitchFamily="18" charset="0"/>
              </a:rPr>
              <a:t>Goulashsoep</a:t>
            </a:r>
            <a:r>
              <a:rPr lang="nl-NL" sz="6500" dirty="0">
                <a:latin typeface="Times" panose="02020603050405020304" pitchFamily="18" charset="0"/>
                <a:cs typeface="Times" panose="02020603050405020304" pitchFamily="18" charset="0"/>
              </a:rPr>
              <a:t>	 </a:t>
            </a:r>
            <a:r>
              <a:rPr lang="nl-NL" sz="6500" i="1" dirty="0">
                <a:latin typeface="Times" panose="02020603050405020304" pitchFamily="18" charset="0"/>
                <a:cs typeface="Times" panose="02020603050405020304" pitchFamily="18" charset="0"/>
              </a:rPr>
              <a:t>| brood</a:t>
            </a:r>
            <a:r>
              <a:rPr lang="nl-NL" sz="6500" dirty="0">
                <a:latin typeface="Times" panose="02020603050405020304" pitchFamily="18" charset="0"/>
                <a:cs typeface="Times" panose="02020603050405020304" pitchFamily="18" charset="0"/>
              </a:rPr>
              <a:t>					</a:t>
            </a:r>
            <a:r>
              <a:rPr lang="nl-NL" sz="6500" b="1" dirty="0">
                <a:latin typeface="Times" panose="02020603050405020304" pitchFamily="18" charset="0"/>
                <a:cs typeface="Times" panose="02020603050405020304" pitchFamily="18" charset="0"/>
              </a:rPr>
              <a:t>€ 7,50</a:t>
            </a:r>
          </a:p>
          <a:p>
            <a:pPr algn="l" fontAlgn="t"/>
            <a:endParaRPr lang="nl-NL" sz="6500" dirty="0">
              <a:latin typeface="Times" panose="02020603050405020304" pitchFamily="18" charset="0"/>
              <a:cs typeface="Times" panose="02020603050405020304" pitchFamily="18" charset="0"/>
            </a:endParaRPr>
          </a:p>
          <a:p>
            <a:pPr algn="l" fontAlgn="t"/>
            <a:r>
              <a:rPr lang="nl-NL" sz="6500" b="1" dirty="0">
                <a:latin typeface="Times" panose="02020603050405020304" pitchFamily="18" charset="0"/>
                <a:cs typeface="Times" panose="02020603050405020304" pitchFamily="18" charset="0"/>
              </a:rPr>
              <a:t>Kippenragout | </a:t>
            </a:r>
            <a:r>
              <a:rPr lang="nl-NL" sz="6500" i="1" dirty="0">
                <a:latin typeface="Times" panose="02020603050405020304" pitchFamily="18" charset="0"/>
                <a:cs typeface="Times" panose="02020603050405020304" pitchFamily="18" charset="0"/>
              </a:rPr>
              <a:t>in een pasteibakje</a:t>
            </a:r>
            <a:r>
              <a:rPr lang="nl-NL" sz="6500" b="1" i="1" dirty="0">
                <a:latin typeface="Times" panose="02020603050405020304" pitchFamily="18" charset="0"/>
                <a:cs typeface="Times" panose="02020603050405020304" pitchFamily="18" charset="0"/>
              </a:rPr>
              <a:t>	</a:t>
            </a:r>
            <a:r>
              <a:rPr lang="nl-NL" sz="6500" b="1" dirty="0">
                <a:latin typeface="Times" panose="02020603050405020304" pitchFamily="18" charset="0"/>
                <a:cs typeface="Times" panose="02020603050405020304" pitchFamily="18" charset="0"/>
              </a:rPr>
              <a:t>		€ 16,00</a:t>
            </a:r>
            <a:endParaRPr lang="nl-NL" sz="6500" dirty="0">
              <a:latin typeface="Times" panose="02020603050405020304" pitchFamily="18" charset="0"/>
              <a:cs typeface="Times" panose="02020603050405020304" pitchFamily="18" charset="0"/>
            </a:endParaRPr>
          </a:p>
          <a:p>
            <a:pPr algn="l" fontAlgn="t"/>
            <a:endParaRPr lang="nl-NL" sz="6500" dirty="0">
              <a:latin typeface="Times" panose="02020603050405020304" pitchFamily="18" charset="0"/>
              <a:cs typeface="Times" panose="02020603050405020304" pitchFamily="18" charset="0"/>
            </a:endParaRPr>
          </a:p>
          <a:p>
            <a:pPr algn="l" fontAlgn="t"/>
            <a:r>
              <a:rPr lang="nl-NL" sz="6500" b="1" dirty="0">
                <a:latin typeface="Times" panose="02020603050405020304" pitchFamily="18" charset="0"/>
                <a:cs typeface="Times" panose="02020603050405020304" pitchFamily="18" charset="0"/>
              </a:rPr>
              <a:t>Salade </a:t>
            </a:r>
            <a:r>
              <a:rPr lang="nl-NL" sz="6500" b="1" dirty="0" err="1">
                <a:latin typeface="Times" panose="02020603050405020304" pitchFamily="18" charset="0"/>
                <a:cs typeface="Times" panose="02020603050405020304" pitchFamily="18" charset="0"/>
              </a:rPr>
              <a:t>Nicoise</a:t>
            </a:r>
            <a:r>
              <a:rPr lang="nl-NL" sz="6500" b="1" dirty="0">
                <a:latin typeface="Times" panose="02020603050405020304" pitchFamily="18" charset="0"/>
                <a:cs typeface="Times" panose="02020603050405020304" pitchFamily="18" charset="0"/>
              </a:rPr>
              <a:t> 						€ 16,00</a:t>
            </a:r>
            <a:endParaRPr lang="nl-NL" sz="6500" dirty="0">
              <a:latin typeface="Times" panose="02020603050405020304" pitchFamily="18" charset="0"/>
              <a:cs typeface="Times" panose="02020603050405020304" pitchFamily="18" charset="0"/>
            </a:endParaRPr>
          </a:p>
          <a:p>
            <a:pPr algn="l" fontAlgn="t"/>
            <a:r>
              <a:rPr lang="nl-NL" sz="6500" i="1" dirty="0">
                <a:latin typeface="Times" panose="02020603050405020304" pitchFamily="18" charset="0"/>
                <a:cs typeface="Times" panose="02020603050405020304" pitchFamily="18" charset="0"/>
              </a:rPr>
              <a:t>Tonijn met diverse soorten groente</a:t>
            </a:r>
          </a:p>
          <a:p>
            <a:pPr algn="l" fontAlgn="t"/>
            <a:r>
              <a:rPr lang="nl-NL" sz="6500" b="1" dirty="0">
                <a:solidFill>
                  <a:srgbClr val="92D050"/>
                </a:solidFill>
                <a:latin typeface="Times" panose="02020603050405020304" pitchFamily="18" charset="0"/>
                <a:cs typeface="Times" panose="02020603050405020304" pitchFamily="18" charset="0"/>
              </a:rPr>
              <a:t>V</a:t>
            </a:r>
            <a:r>
              <a:rPr lang="nl-NL" sz="6500" b="1" dirty="0">
                <a:latin typeface="Times" panose="02020603050405020304" pitchFamily="18" charset="0"/>
                <a:cs typeface="Times" panose="02020603050405020304" pitchFamily="18" charset="0"/>
              </a:rPr>
              <a:t> Salade Camembert </a:t>
            </a:r>
            <a:r>
              <a:rPr lang="nl-NL" sz="6500" b="1" dirty="0" err="1">
                <a:latin typeface="Times" panose="02020603050405020304" pitchFamily="18" charset="0"/>
                <a:cs typeface="Times" panose="02020603050405020304" pitchFamily="18" charset="0"/>
              </a:rPr>
              <a:t>rustique</a:t>
            </a:r>
            <a:r>
              <a:rPr lang="nl-NL" sz="6500" b="1" dirty="0">
                <a:latin typeface="Times" panose="02020603050405020304" pitchFamily="18" charset="0"/>
                <a:cs typeface="Times" panose="02020603050405020304" pitchFamily="18" charset="0"/>
              </a:rPr>
              <a:t>				€ 16,00</a:t>
            </a:r>
          </a:p>
          <a:p>
            <a:pPr algn="l" fontAlgn="t"/>
            <a:r>
              <a:rPr lang="nl-NL" sz="6500" i="1" dirty="0">
                <a:latin typeface="Times" panose="02020603050405020304" pitchFamily="18" charset="0"/>
                <a:cs typeface="Times" panose="02020603050405020304" pitchFamily="18" charset="0"/>
              </a:rPr>
              <a:t>In een krokant jasje met diverse soorten groente</a:t>
            </a:r>
            <a:endParaRPr lang="nl-NL" sz="6500" dirty="0">
              <a:latin typeface="Times" panose="02020603050405020304" pitchFamily="18" charset="0"/>
              <a:cs typeface="Times" panose="02020603050405020304" pitchFamily="18" charset="0"/>
            </a:endParaRPr>
          </a:p>
          <a:p>
            <a:pPr algn="l" fontAlgn="t"/>
            <a:r>
              <a:rPr lang="nl-NL" sz="6500" b="1" dirty="0">
                <a:latin typeface="Times" panose="02020603050405020304" pitchFamily="18" charset="0"/>
                <a:cs typeface="Times" panose="02020603050405020304" pitchFamily="18" charset="0"/>
              </a:rPr>
              <a:t>Salade Chalet 						€ 16,50</a:t>
            </a:r>
            <a:br>
              <a:rPr lang="nl-NL" sz="6500" b="1" dirty="0">
                <a:latin typeface="Times" panose="02020603050405020304" pitchFamily="18" charset="0"/>
                <a:cs typeface="Times" panose="02020603050405020304" pitchFamily="18" charset="0"/>
              </a:rPr>
            </a:br>
            <a:r>
              <a:rPr lang="nl-NL" sz="6500" i="1" dirty="0">
                <a:latin typeface="Times" panose="02020603050405020304" pitchFamily="18" charset="0"/>
                <a:cs typeface="Times" panose="02020603050405020304" pitchFamily="18" charset="0"/>
              </a:rPr>
              <a:t>Boerensalade met diverse soorten groente</a:t>
            </a:r>
            <a:endParaRPr lang="nl-NL" sz="6500" dirty="0">
              <a:latin typeface="Times" panose="02020603050405020304" pitchFamily="18" charset="0"/>
              <a:cs typeface="Times" panose="02020603050405020304" pitchFamily="18" charset="0"/>
            </a:endParaRPr>
          </a:p>
          <a:p>
            <a:pPr algn="l" fontAlgn="t"/>
            <a:r>
              <a:rPr lang="nl-NL" sz="6500" b="1" dirty="0">
                <a:latin typeface="Times" panose="02020603050405020304" pitchFamily="18" charset="0"/>
                <a:cs typeface="Times" panose="02020603050405020304" pitchFamily="18" charset="0"/>
              </a:rPr>
              <a:t>Salade met Scampi’s					€ 17,50</a:t>
            </a:r>
            <a:br>
              <a:rPr lang="nl-NL" sz="6500" b="1" dirty="0">
                <a:latin typeface="Times" panose="02020603050405020304" pitchFamily="18" charset="0"/>
                <a:cs typeface="Times" panose="02020603050405020304" pitchFamily="18" charset="0"/>
              </a:rPr>
            </a:br>
            <a:r>
              <a:rPr lang="nl-NL" sz="6500" i="1" dirty="0">
                <a:latin typeface="Times" panose="02020603050405020304" pitchFamily="18" charset="0"/>
                <a:cs typeface="Times" panose="02020603050405020304" pitchFamily="18" charset="0"/>
              </a:rPr>
              <a:t>Scampi’s met diverse soorten groente</a:t>
            </a:r>
            <a:endParaRPr lang="nl-NL" sz="6500" dirty="0">
              <a:latin typeface="Times" panose="02020603050405020304" pitchFamily="18" charset="0"/>
              <a:cs typeface="Times" panose="02020603050405020304" pitchFamily="18" charset="0"/>
            </a:endParaRPr>
          </a:p>
          <a:p>
            <a:pPr algn="l" fontAlgn="t"/>
            <a:endParaRPr lang="nl-NL" sz="6500" dirty="0">
              <a:latin typeface="Times" panose="02020603050405020304" pitchFamily="18" charset="0"/>
              <a:cs typeface="Times" panose="02020603050405020304" pitchFamily="18" charset="0"/>
            </a:endParaRPr>
          </a:p>
          <a:p>
            <a:pPr marL="0" marR="0" indent="0" algn="l" defTabSz="2259210" rtl="0" fontAlgn="auto" latinLnBrk="0" hangingPunct="0">
              <a:lnSpc>
                <a:spcPct val="100000"/>
              </a:lnSpc>
              <a:spcBef>
                <a:spcPts val="0"/>
              </a:spcBef>
              <a:spcAft>
                <a:spcPts val="0"/>
              </a:spcAft>
              <a:buClrTx/>
              <a:buSzTx/>
              <a:buFontTx/>
              <a:buNone/>
              <a:tabLst/>
            </a:pPr>
            <a:endParaRPr kumimoji="0" lang="nl-NL" sz="6500" b="0" i="0" u="none" strike="noStrike" cap="none" spc="0" normalizeH="0" baseline="0" dirty="0">
              <a:ln>
                <a:noFill/>
              </a:ln>
              <a:solidFill>
                <a:srgbClr val="000000"/>
              </a:solidFill>
              <a:effectLst/>
              <a:uFillTx/>
              <a:latin typeface="Times" panose="02020603050405020304" pitchFamily="18" charset="0"/>
              <a:cs typeface="Times" panose="02020603050405020304" pitchFamily="18" charset="0"/>
              <a:sym typeface="Helvetica Light"/>
            </a:endParaRP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menukaart design-02.jpg"/>
          <p:cNvPicPr>
            <a:picLocks noChangeAspect="1"/>
          </p:cNvPicPr>
          <p:nvPr/>
        </p:nvPicPr>
        <p:blipFill>
          <a:blip r:embed="rId2"/>
          <a:stretch>
            <a:fillRect/>
          </a:stretch>
        </p:blipFill>
        <p:spPr>
          <a:xfrm>
            <a:off x="0" y="-96253"/>
            <a:ext cx="26670000" cy="37719000"/>
          </a:xfrm>
          <a:prstGeom prst="rect">
            <a:avLst/>
          </a:prstGeom>
          <a:ln w="25400">
            <a:miter lim="400000"/>
          </a:ln>
        </p:spPr>
      </p:pic>
      <p:graphicFrame>
        <p:nvGraphicFramePr>
          <p:cNvPr id="86" name="Table 86"/>
          <p:cNvGraphicFramePr/>
          <p:nvPr>
            <p:extLst>
              <p:ext uri="{D42A27DB-BD31-4B8C-83A1-F6EECF244321}">
                <p14:modId xmlns:p14="http://schemas.microsoft.com/office/powerpoint/2010/main" val="650890001"/>
              </p:ext>
            </p:extLst>
          </p:nvPr>
        </p:nvGraphicFramePr>
        <p:xfrm>
          <a:off x="2173760" y="6978180"/>
          <a:ext cx="21276064" cy="22881930"/>
        </p:xfrm>
        <a:graphic>
          <a:graphicData uri="http://schemas.openxmlformats.org/drawingml/2006/table">
            <a:tbl>
              <a:tblPr bandRow="1">
                <a:tableStyleId>{4C3C2611-4C71-4FC5-86AE-919BDF0F9419}</a:tableStyleId>
              </a:tblPr>
              <a:tblGrid>
                <a:gridCol w="17778413">
                  <a:extLst>
                    <a:ext uri="{9D8B030D-6E8A-4147-A177-3AD203B41FA5}">
                      <a16:colId xmlns:a16="http://schemas.microsoft.com/office/drawing/2014/main" val="20000"/>
                    </a:ext>
                  </a:extLst>
                </a:gridCol>
                <a:gridCol w="3497651">
                  <a:extLst>
                    <a:ext uri="{9D8B030D-6E8A-4147-A177-3AD203B41FA5}">
                      <a16:colId xmlns:a16="http://schemas.microsoft.com/office/drawing/2014/main" val="20001"/>
                    </a:ext>
                  </a:extLst>
                </a:gridCol>
              </a:tblGrid>
              <a:tr h="1002950">
                <a:tc>
                  <a:txBody>
                    <a:bodyPr/>
                    <a:lstStyle/>
                    <a:p>
                      <a:pPr algn="l" defTabSz="449580">
                        <a:lnSpc>
                          <a:spcPct val="120000"/>
                        </a:lnSpc>
                        <a:defRPr sz="1800"/>
                      </a:pPr>
                      <a:r>
                        <a:rPr sz="6500" b="1" dirty="0" err="1">
                          <a:uFill>
                            <a:solidFill>
                              <a:srgbClr val="000000"/>
                            </a:solidFill>
                          </a:uFill>
                          <a:latin typeface="Times"/>
                          <a:ea typeface="Times"/>
                          <a:cs typeface="Times"/>
                          <a:sym typeface="Times"/>
                        </a:rPr>
                        <a:t>Stokbrood</a:t>
                      </a:r>
                      <a:r>
                        <a:rPr sz="6500" b="1" dirty="0">
                          <a:uFill>
                            <a:solidFill>
                              <a:srgbClr val="000000"/>
                            </a:solidFill>
                          </a:uFill>
                          <a:latin typeface="Times"/>
                          <a:ea typeface="Times"/>
                          <a:cs typeface="Times"/>
                          <a:sym typeface="Times"/>
                        </a:rPr>
                        <a:t> </a:t>
                      </a:r>
                      <a:r>
                        <a:rPr lang="nl-NL" sz="6500" b="1" i="1" dirty="0">
                          <a:uFill>
                            <a:solidFill>
                              <a:srgbClr val="000000"/>
                            </a:solidFill>
                          </a:uFill>
                          <a:latin typeface="Times"/>
                          <a:ea typeface="Times"/>
                          <a:cs typeface="Times"/>
                          <a:sym typeface="Times"/>
                        </a:rPr>
                        <a:t>| </a:t>
                      </a:r>
                      <a:r>
                        <a:rPr sz="6500" b="1" i="0" dirty="0">
                          <a:uFill>
                            <a:solidFill>
                              <a:srgbClr val="000000"/>
                            </a:solidFill>
                          </a:uFill>
                          <a:latin typeface="Times"/>
                          <a:ea typeface="Times"/>
                          <a:cs typeface="Times"/>
                          <a:sym typeface="Times"/>
                        </a:rPr>
                        <a:t>met </a:t>
                      </a:r>
                      <a:r>
                        <a:rPr sz="6500" b="1" i="0" dirty="0" err="1">
                          <a:uFill>
                            <a:solidFill>
                              <a:srgbClr val="000000"/>
                            </a:solidFill>
                          </a:uFill>
                          <a:latin typeface="Times"/>
                          <a:ea typeface="Times"/>
                          <a:cs typeface="Times"/>
                          <a:sym typeface="Times"/>
                        </a:rPr>
                        <a:t>kruidenboter</a:t>
                      </a:r>
                      <a:endParaRPr lang="nl-NL" sz="6500" b="1" i="0" dirty="0">
                        <a:uFill>
                          <a:solidFill>
                            <a:srgbClr val="000000"/>
                          </a:solidFill>
                        </a:uFill>
                        <a:latin typeface="Times"/>
                        <a:ea typeface="Times"/>
                        <a:cs typeface="Times"/>
                        <a:sym typeface="Times"/>
                      </a:endParaRPr>
                    </a:p>
                    <a:p>
                      <a:pPr algn="l" defTabSz="449580">
                        <a:lnSpc>
                          <a:spcPct val="120000"/>
                        </a:lnSpc>
                        <a:defRPr sz="1800"/>
                      </a:pPr>
                      <a:r>
                        <a:rPr lang="nl-NL" sz="6500" b="1" dirty="0">
                          <a:uFill>
                            <a:solidFill>
                              <a:srgbClr val="000000"/>
                            </a:solidFill>
                          </a:uFill>
                          <a:latin typeface="Times"/>
                          <a:ea typeface="Times"/>
                          <a:cs typeface="Times"/>
                          <a:sym typeface="Times"/>
                        </a:rPr>
                        <a:t>Soep van de dag </a:t>
                      </a:r>
                      <a:r>
                        <a:rPr lang="nl-NL" sz="6500" b="0" i="1" dirty="0">
                          <a:uFill>
                            <a:solidFill>
                              <a:srgbClr val="000000"/>
                            </a:solidFill>
                          </a:uFill>
                          <a:latin typeface="Times"/>
                          <a:ea typeface="Times"/>
                          <a:cs typeface="Times"/>
                          <a:sym typeface="Times"/>
                        </a:rPr>
                        <a:t>| </a:t>
                      </a:r>
                      <a:r>
                        <a:rPr lang="nl-NL" sz="6500" b="1" i="0" dirty="0">
                          <a:uFill>
                            <a:solidFill>
                              <a:srgbClr val="000000"/>
                            </a:solidFill>
                          </a:uFill>
                          <a:latin typeface="Times"/>
                          <a:ea typeface="Times"/>
                          <a:cs typeface="Times"/>
                          <a:sym typeface="Times"/>
                        </a:rPr>
                        <a:t>seizoen </a:t>
                      </a:r>
                      <a:endParaRPr lang="nl-NL" sz="6500" b="1" i="1" dirty="0">
                        <a:uFill>
                          <a:solidFill>
                            <a:srgbClr val="000000"/>
                          </a:solidFill>
                        </a:uFill>
                        <a:latin typeface="Times"/>
                        <a:ea typeface="Times"/>
                        <a:cs typeface="Times"/>
                        <a:sym typeface="Times"/>
                      </a:endParaRPr>
                    </a:p>
                  </a:txBody>
                  <a:tcPr marL="50800" marR="50800" marT="50800" marB="50800" horzOverflow="overflow">
                    <a:solidFill>
                      <a:srgbClr val="000000">
                        <a:alpha val="0"/>
                      </a:srgbClr>
                    </a:solidFill>
                  </a:tcPr>
                </a:tc>
                <a:tc>
                  <a:txBody>
                    <a:bodyPr/>
                    <a:lstStyle/>
                    <a:p>
                      <a:pPr algn="l" defTabSz="449580">
                        <a:lnSpc>
                          <a:spcPct val="120000"/>
                        </a:lnSpc>
                        <a:defRPr sz="1800"/>
                      </a:pPr>
                      <a:r>
                        <a:rPr sz="6500" b="1" dirty="0">
                          <a:uFill>
                            <a:solidFill>
                              <a:srgbClr val="000000"/>
                            </a:solidFill>
                          </a:uFill>
                          <a:latin typeface="Times"/>
                          <a:ea typeface="Times"/>
                          <a:cs typeface="Times"/>
                          <a:sym typeface="Times"/>
                        </a:rPr>
                        <a:t>€ </a:t>
                      </a:r>
                      <a:r>
                        <a:rPr lang="nl-NL" sz="6500" b="1" dirty="0">
                          <a:uFill>
                            <a:solidFill>
                              <a:srgbClr val="000000"/>
                            </a:solidFill>
                          </a:uFill>
                          <a:latin typeface="Times"/>
                          <a:ea typeface="Times"/>
                          <a:cs typeface="Times"/>
                          <a:sym typeface="Times"/>
                        </a:rPr>
                        <a:t>5,50</a:t>
                      </a:r>
                    </a:p>
                    <a:p>
                      <a:pPr algn="l" defTabSz="449580">
                        <a:lnSpc>
                          <a:spcPct val="120000"/>
                        </a:lnSpc>
                        <a:defRPr sz="1800"/>
                      </a:pPr>
                      <a:r>
                        <a:rPr lang="nl-NL" sz="6500" b="1" dirty="0">
                          <a:uFill>
                            <a:solidFill>
                              <a:srgbClr val="000000"/>
                            </a:solidFill>
                          </a:uFill>
                          <a:latin typeface="Times"/>
                          <a:ea typeface="Times"/>
                          <a:cs typeface="Times"/>
                          <a:sym typeface="Times"/>
                        </a:rPr>
                        <a:t>€ 6,50</a:t>
                      </a:r>
                    </a:p>
                  </a:txBody>
                  <a:tcPr marL="50800" marR="50800" marT="50800" marB="50800" horzOverflow="overflow">
                    <a:solidFill>
                      <a:srgbClr val="000000">
                        <a:alpha val="0"/>
                      </a:srgbClr>
                    </a:solidFill>
                  </a:tcPr>
                </a:tc>
                <a:extLst>
                  <a:ext uri="{0D108BD9-81ED-4DB2-BD59-A6C34878D82A}">
                    <a16:rowId xmlns:a16="http://schemas.microsoft.com/office/drawing/2014/main" val="10000"/>
                  </a:ext>
                </a:extLst>
              </a:tr>
              <a:tr h="1002950">
                <a:tc>
                  <a:txBody>
                    <a:bodyPr/>
                    <a:lstStyle/>
                    <a:p>
                      <a:pPr algn="l" defTabSz="449580">
                        <a:lnSpc>
                          <a:spcPct val="120000"/>
                        </a:lnSpc>
                        <a:defRPr sz="6500" b="1">
                          <a:uFill>
                            <a:solidFill>
                              <a:srgbClr val="000000"/>
                            </a:solidFill>
                          </a:uFill>
                          <a:latin typeface="Times"/>
                          <a:ea typeface="Times"/>
                          <a:cs typeface="Times"/>
                          <a:sym typeface="Times"/>
                        </a:defRPr>
                      </a:pPr>
                      <a:r>
                        <a:rPr dirty="0"/>
                        <a:t>Carpaccio </a:t>
                      </a:r>
                      <a:r>
                        <a:rPr lang="nl-NL" i="1" dirty="0"/>
                        <a:t>| </a:t>
                      </a:r>
                      <a:r>
                        <a:rPr b="0" i="1" dirty="0"/>
                        <a:t>van </a:t>
                      </a:r>
                      <a:r>
                        <a:rPr lang="nl-NL" b="0" i="1" dirty="0"/>
                        <a:t>rund</a:t>
                      </a:r>
                      <a:endParaRPr b="0" i="1" dirty="0"/>
                    </a:p>
                  </a:txBody>
                  <a:tcPr marL="50800" marR="50800" marT="50800" marB="50800" horzOverflow="overflow">
                    <a:solidFill>
                      <a:srgbClr val="000000">
                        <a:alpha val="0"/>
                      </a:srgbClr>
                    </a:solidFill>
                  </a:tcPr>
                </a:tc>
                <a:tc>
                  <a:txBody>
                    <a:bodyPr/>
                    <a:lstStyle/>
                    <a:p>
                      <a:pPr algn="l" defTabSz="449580">
                        <a:lnSpc>
                          <a:spcPct val="120000"/>
                        </a:lnSpc>
                        <a:defRPr sz="6500" b="1">
                          <a:uFill>
                            <a:solidFill>
                              <a:srgbClr val="000000"/>
                            </a:solidFill>
                          </a:uFill>
                          <a:latin typeface="Times"/>
                          <a:ea typeface="Times"/>
                          <a:cs typeface="Times"/>
                          <a:sym typeface="Times"/>
                        </a:defRPr>
                      </a:pPr>
                      <a:r>
                        <a:rPr dirty="0"/>
                        <a:t>€</a:t>
                      </a:r>
                      <a:r>
                        <a:rPr lang="nl-NL" dirty="0"/>
                        <a:t> </a:t>
                      </a:r>
                      <a:r>
                        <a:rPr dirty="0"/>
                        <a:t>1</a:t>
                      </a:r>
                      <a:r>
                        <a:rPr lang="nl-NL" dirty="0"/>
                        <a:t>4</a:t>
                      </a:r>
                      <a:r>
                        <a:rPr dirty="0"/>
                        <a:t>,50</a:t>
                      </a:r>
                    </a:p>
                  </a:txBody>
                  <a:tcPr marL="50800" marR="50800" marT="50800" marB="50800" horzOverflow="overflow">
                    <a:solidFill>
                      <a:srgbClr val="000000">
                        <a:alpha val="0"/>
                      </a:srgbClr>
                    </a:solidFill>
                  </a:tcPr>
                </a:tc>
                <a:extLst>
                  <a:ext uri="{0D108BD9-81ED-4DB2-BD59-A6C34878D82A}">
                    <a16:rowId xmlns:a16="http://schemas.microsoft.com/office/drawing/2014/main" val="10001"/>
                  </a:ext>
                </a:extLst>
              </a:tr>
              <a:tr h="2007671">
                <a:tc>
                  <a:txBody>
                    <a:bodyPr/>
                    <a:lstStyle/>
                    <a:p>
                      <a:pPr marL="0" marR="0" lvl="0" indent="0" algn="l" defTabSz="449580" rtl="0" eaLnBrk="1" fontAlgn="auto" latinLnBrk="0" hangingPunct="1">
                        <a:lnSpc>
                          <a:spcPct val="120000"/>
                        </a:lnSpc>
                        <a:spcBef>
                          <a:spcPts val="0"/>
                        </a:spcBef>
                        <a:spcAft>
                          <a:spcPts val="0"/>
                        </a:spcAft>
                        <a:buClrTx/>
                        <a:buSzTx/>
                        <a:buFontTx/>
                        <a:buNone/>
                        <a:tabLst/>
                        <a:defRPr sz="6500" b="1">
                          <a:uFill>
                            <a:solidFill>
                              <a:srgbClr val="000000"/>
                            </a:solidFill>
                          </a:uFill>
                          <a:latin typeface="Times"/>
                          <a:ea typeface="Times"/>
                          <a:cs typeface="Times"/>
                          <a:sym typeface="Times"/>
                        </a:defRPr>
                      </a:pPr>
                      <a:r>
                        <a:rPr lang="nl-NL" dirty="0"/>
                        <a:t>Scampi gebakken </a:t>
                      </a:r>
                      <a:r>
                        <a:rPr lang="nl-NL" i="1" dirty="0"/>
                        <a:t>| </a:t>
                      </a:r>
                      <a:r>
                        <a:rPr lang="nl-NL" b="0" i="1" dirty="0"/>
                        <a:t>in een kruidenroomsaus</a:t>
                      </a:r>
                    </a:p>
                    <a:p>
                      <a:pPr marL="0" marR="0" lvl="0" indent="0" algn="l" defTabSz="449580" rtl="0" eaLnBrk="1" fontAlgn="auto" latinLnBrk="0" hangingPunct="1">
                        <a:lnSpc>
                          <a:spcPct val="120000"/>
                        </a:lnSpc>
                        <a:spcBef>
                          <a:spcPts val="0"/>
                        </a:spcBef>
                        <a:spcAft>
                          <a:spcPts val="0"/>
                        </a:spcAft>
                        <a:buClrTx/>
                        <a:buSzTx/>
                        <a:buFontTx/>
                        <a:buNone/>
                        <a:tabLst/>
                        <a:defRPr sz="6500" b="1">
                          <a:uFill>
                            <a:solidFill>
                              <a:srgbClr val="000000"/>
                            </a:solidFill>
                          </a:uFill>
                          <a:latin typeface="Times"/>
                          <a:ea typeface="Times"/>
                          <a:cs typeface="Times"/>
                          <a:sym typeface="Times"/>
                        </a:defRPr>
                      </a:pPr>
                      <a:r>
                        <a:rPr lang="nl-NL" b="1" i="0" dirty="0"/>
                        <a:t>Mosselen gekookt </a:t>
                      </a:r>
                      <a:r>
                        <a:rPr lang="nl-NL" i="1" dirty="0"/>
                        <a:t>| </a:t>
                      </a:r>
                      <a:r>
                        <a:rPr lang="nl-NL" b="0" i="1" dirty="0"/>
                        <a:t>in een paprika tomatensaus </a:t>
                      </a:r>
                    </a:p>
                    <a:p>
                      <a:pPr marL="0" marR="0" lvl="0" indent="0" algn="l" defTabSz="449580" rtl="0" eaLnBrk="1" fontAlgn="auto" latinLnBrk="0" hangingPunct="1">
                        <a:lnSpc>
                          <a:spcPct val="120000"/>
                        </a:lnSpc>
                        <a:spcBef>
                          <a:spcPts val="0"/>
                        </a:spcBef>
                        <a:spcAft>
                          <a:spcPts val="0"/>
                        </a:spcAft>
                        <a:buClrTx/>
                        <a:buSzTx/>
                        <a:buFontTx/>
                        <a:buNone/>
                        <a:tabLst/>
                        <a:defRPr sz="6500" b="1">
                          <a:uFill>
                            <a:solidFill>
                              <a:srgbClr val="000000"/>
                            </a:solidFill>
                          </a:uFill>
                          <a:latin typeface="Times"/>
                          <a:ea typeface="Times"/>
                          <a:cs typeface="Times"/>
                          <a:sym typeface="Times"/>
                        </a:defRPr>
                      </a:pPr>
                      <a:r>
                        <a:rPr lang="nl-NL" b="1" i="0" dirty="0"/>
                        <a:t>Toast met zalm en roerei </a:t>
                      </a:r>
                    </a:p>
                    <a:p>
                      <a:pPr marL="0" marR="0" lvl="0" indent="0" algn="l" defTabSz="449580" rtl="0" eaLnBrk="1" fontAlgn="auto" latinLnBrk="0" hangingPunct="1">
                        <a:lnSpc>
                          <a:spcPct val="120000"/>
                        </a:lnSpc>
                        <a:spcBef>
                          <a:spcPts val="0"/>
                        </a:spcBef>
                        <a:spcAft>
                          <a:spcPts val="0"/>
                        </a:spcAft>
                        <a:buClrTx/>
                        <a:buSzTx/>
                        <a:buFontTx/>
                        <a:buNone/>
                        <a:tabLst/>
                        <a:defRPr sz="6500" b="1">
                          <a:uFill>
                            <a:solidFill>
                              <a:srgbClr val="000000"/>
                            </a:solidFill>
                          </a:uFill>
                          <a:latin typeface="Times"/>
                          <a:ea typeface="Times"/>
                          <a:cs typeface="Times"/>
                          <a:sym typeface="Times"/>
                        </a:defRPr>
                      </a:pPr>
                      <a:endParaRPr lang="nl-NL" b="0" i="1" dirty="0"/>
                    </a:p>
                  </a:txBody>
                  <a:tcPr marL="50800" marR="50800" marT="50800" marB="50800" horzOverflow="overflow">
                    <a:solidFill>
                      <a:srgbClr val="000000">
                        <a:alpha val="0"/>
                      </a:srgbClr>
                    </a:solidFill>
                  </a:tcPr>
                </a:tc>
                <a:tc>
                  <a:txBody>
                    <a:bodyPr/>
                    <a:lstStyle/>
                    <a:p>
                      <a:pPr algn="l" defTabSz="449580">
                        <a:lnSpc>
                          <a:spcPct val="120000"/>
                        </a:lnSpc>
                        <a:defRPr sz="6500" b="1">
                          <a:uFill>
                            <a:solidFill>
                              <a:srgbClr val="000000"/>
                            </a:solidFill>
                          </a:uFill>
                          <a:latin typeface="Times"/>
                          <a:ea typeface="Times"/>
                          <a:cs typeface="Times"/>
                          <a:sym typeface="Times"/>
                        </a:defRPr>
                      </a:pPr>
                      <a:r>
                        <a:rPr lang="nl-NL" dirty="0"/>
                        <a:t>€ 12,50</a:t>
                      </a:r>
                    </a:p>
                    <a:p>
                      <a:pPr algn="l" defTabSz="449580">
                        <a:lnSpc>
                          <a:spcPct val="120000"/>
                        </a:lnSpc>
                        <a:defRPr sz="6500" b="1">
                          <a:uFill>
                            <a:solidFill>
                              <a:srgbClr val="000000"/>
                            </a:solidFill>
                          </a:uFill>
                          <a:latin typeface="Times"/>
                          <a:ea typeface="Times"/>
                          <a:cs typeface="Times"/>
                          <a:sym typeface="Times"/>
                        </a:defRPr>
                      </a:pPr>
                      <a:r>
                        <a:rPr lang="nl-NL" dirty="0"/>
                        <a:t>€ 12,50</a:t>
                      </a:r>
                    </a:p>
                    <a:p>
                      <a:pPr algn="l" defTabSz="449580">
                        <a:lnSpc>
                          <a:spcPct val="120000"/>
                        </a:lnSpc>
                        <a:defRPr sz="6500" b="1">
                          <a:uFill>
                            <a:solidFill>
                              <a:srgbClr val="000000"/>
                            </a:solidFill>
                          </a:uFill>
                          <a:latin typeface="Times"/>
                          <a:ea typeface="Times"/>
                          <a:cs typeface="Times"/>
                          <a:sym typeface="Times"/>
                        </a:defRPr>
                      </a:pPr>
                      <a:r>
                        <a:rPr lang="nl-NL" dirty="0"/>
                        <a:t>€ 12,50</a:t>
                      </a:r>
                    </a:p>
                    <a:p>
                      <a:pPr algn="l" defTabSz="449580">
                        <a:lnSpc>
                          <a:spcPct val="120000"/>
                        </a:lnSpc>
                        <a:defRPr sz="6500" b="1">
                          <a:uFill>
                            <a:solidFill>
                              <a:srgbClr val="000000"/>
                            </a:solidFill>
                          </a:uFill>
                          <a:latin typeface="Times"/>
                          <a:ea typeface="Times"/>
                          <a:cs typeface="Times"/>
                          <a:sym typeface="Times"/>
                        </a:defRPr>
                      </a:pPr>
                      <a:endParaRPr dirty="0"/>
                    </a:p>
                  </a:txBody>
                  <a:tcPr marL="50800" marR="50800" marT="50800" marB="50800" horzOverflow="overflow">
                    <a:solidFill>
                      <a:srgbClr val="000000">
                        <a:alpha val="0"/>
                      </a:srgbClr>
                    </a:solidFill>
                  </a:tcPr>
                </a:tc>
                <a:extLst>
                  <a:ext uri="{0D108BD9-81ED-4DB2-BD59-A6C34878D82A}">
                    <a16:rowId xmlns:a16="http://schemas.microsoft.com/office/drawing/2014/main" val="10002"/>
                  </a:ext>
                </a:extLst>
              </a:tr>
              <a:tr h="2007671">
                <a:tc>
                  <a:txBody>
                    <a:bodyPr/>
                    <a:lstStyle/>
                    <a:p>
                      <a:pPr marL="0" marR="0" lvl="0" indent="0" algn="l" defTabSz="449580" rtl="0" eaLnBrk="1" fontAlgn="auto" latinLnBrk="0" hangingPunct="1">
                        <a:lnSpc>
                          <a:spcPct val="120000"/>
                        </a:lnSpc>
                        <a:spcBef>
                          <a:spcPts val="0"/>
                        </a:spcBef>
                        <a:spcAft>
                          <a:spcPts val="0"/>
                        </a:spcAft>
                        <a:buClrTx/>
                        <a:buSzTx/>
                        <a:buFontTx/>
                        <a:buNone/>
                        <a:tabLst/>
                        <a:defRPr sz="6500" b="1">
                          <a:uFill>
                            <a:solidFill>
                              <a:srgbClr val="000000"/>
                            </a:solidFill>
                          </a:uFill>
                          <a:latin typeface="Times"/>
                          <a:ea typeface="Times"/>
                          <a:cs typeface="Times"/>
                          <a:sym typeface="Times"/>
                        </a:defRPr>
                      </a:pPr>
                      <a:r>
                        <a:rPr lang="nl-NL" b="1" dirty="0">
                          <a:solidFill>
                            <a:schemeClr val="accent2"/>
                          </a:solidFill>
                        </a:rPr>
                        <a:t>V</a:t>
                      </a:r>
                      <a:r>
                        <a:rPr lang="nl-NL" b="1" dirty="0"/>
                        <a:t> </a:t>
                      </a:r>
                      <a:r>
                        <a:rPr lang="nl-NL" dirty="0"/>
                        <a:t>Champignons</a:t>
                      </a:r>
                      <a:r>
                        <a:rPr lang="nl-NL" i="1" dirty="0"/>
                        <a:t> | </a:t>
                      </a:r>
                      <a:r>
                        <a:rPr lang="nl-NL" b="0" i="1" dirty="0"/>
                        <a:t>k</a:t>
                      </a:r>
                      <a:r>
                        <a:rPr b="0" i="1" dirty="0" err="1"/>
                        <a:t>rokant</a:t>
                      </a:r>
                      <a:r>
                        <a:rPr b="0" i="1" dirty="0"/>
                        <a:t> </a:t>
                      </a:r>
                      <a:r>
                        <a:rPr b="0" i="1" dirty="0" err="1"/>
                        <a:t>jasje</a:t>
                      </a:r>
                      <a:r>
                        <a:rPr b="0" i="1" dirty="0"/>
                        <a:t> met </a:t>
                      </a:r>
                      <a:r>
                        <a:rPr b="0" i="1" dirty="0" err="1"/>
                        <a:t>knoflooksaus</a:t>
                      </a:r>
                      <a:r>
                        <a:rPr lang="nl-NL" b="0" i="1" dirty="0"/>
                        <a:t> </a:t>
                      </a:r>
                      <a:br>
                        <a:rPr lang="nl-NL" b="0" i="1" dirty="0"/>
                      </a:br>
                      <a:r>
                        <a:rPr lang="nl-NL" b="1" i="0" dirty="0">
                          <a:solidFill>
                            <a:schemeClr val="accent2"/>
                          </a:solidFill>
                        </a:rPr>
                        <a:t>V </a:t>
                      </a:r>
                      <a:r>
                        <a:rPr lang="nl-NL" sz="6500" b="1" i="0" dirty="0" err="1">
                          <a:uFill>
                            <a:solidFill>
                              <a:srgbClr val="000000"/>
                            </a:solidFill>
                          </a:uFill>
                          <a:latin typeface="Times"/>
                          <a:ea typeface="Times"/>
                          <a:cs typeface="Times"/>
                          <a:sym typeface="Times"/>
                        </a:rPr>
                        <a:t>Camenbert</a:t>
                      </a:r>
                      <a:r>
                        <a:rPr lang="nl-NL" sz="6500" b="1" i="0" dirty="0">
                          <a:uFill>
                            <a:solidFill>
                              <a:srgbClr val="000000"/>
                            </a:solidFill>
                          </a:uFill>
                          <a:latin typeface="Times"/>
                          <a:ea typeface="Times"/>
                          <a:cs typeface="Times"/>
                          <a:sym typeface="Times"/>
                        </a:rPr>
                        <a:t> </a:t>
                      </a:r>
                      <a:r>
                        <a:rPr lang="nl-NL" sz="6500" b="1" i="1" dirty="0">
                          <a:uFill>
                            <a:solidFill>
                              <a:srgbClr val="000000"/>
                            </a:solidFill>
                          </a:uFill>
                          <a:latin typeface="Times"/>
                          <a:ea typeface="Times"/>
                          <a:cs typeface="Times"/>
                          <a:sym typeface="Times"/>
                        </a:rPr>
                        <a:t>| </a:t>
                      </a:r>
                      <a:r>
                        <a:rPr lang="nl-NL" sz="6500" b="1" i="0" dirty="0">
                          <a:uFill>
                            <a:solidFill>
                              <a:srgbClr val="000000"/>
                            </a:solidFill>
                          </a:uFill>
                          <a:latin typeface="Times"/>
                          <a:ea typeface="Times"/>
                          <a:cs typeface="Times"/>
                          <a:sym typeface="Times"/>
                        </a:rPr>
                        <a:t>uit de oven </a:t>
                      </a:r>
                    </a:p>
                  </a:txBody>
                  <a:tcPr marL="50800" marR="50800" marT="50800" marB="50800" horzOverflow="overflow">
                    <a:solidFill>
                      <a:srgbClr val="000000">
                        <a:alpha val="0"/>
                      </a:srgbClr>
                    </a:solidFill>
                  </a:tcPr>
                </a:tc>
                <a:tc>
                  <a:txBody>
                    <a:bodyPr/>
                    <a:lstStyle/>
                    <a:p>
                      <a:pPr algn="l" defTabSz="449580">
                        <a:lnSpc>
                          <a:spcPct val="120000"/>
                        </a:lnSpc>
                        <a:defRPr sz="6500" b="1">
                          <a:uFill>
                            <a:solidFill>
                              <a:srgbClr val="000000"/>
                            </a:solidFill>
                          </a:uFill>
                          <a:latin typeface="Times"/>
                          <a:ea typeface="Times"/>
                          <a:cs typeface="Times"/>
                          <a:sym typeface="Times"/>
                        </a:defRPr>
                      </a:pPr>
                      <a:r>
                        <a:rPr dirty="0"/>
                        <a:t>€ </a:t>
                      </a:r>
                      <a:r>
                        <a:rPr lang="nl-NL" dirty="0"/>
                        <a:t>9,50</a:t>
                      </a:r>
                    </a:p>
                    <a:p>
                      <a:pPr algn="l" defTabSz="449580">
                        <a:lnSpc>
                          <a:spcPct val="120000"/>
                        </a:lnSpc>
                        <a:defRPr sz="6500" b="1">
                          <a:uFill>
                            <a:solidFill>
                              <a:srgbClr val="000000"/>
                            </a:solidFill>
                          </a:uFill>
                          <a:latin typeface="Times"/>
                          <a:ea typeface="Times"/>
                          <a:cs typeface="Times"/>
                          <a:sym typeface="Times"/>
                        </a:defRPr>
                      </a:pPr>
                      <a:r>
                        <a:rPr lang="nl-NL" dirty="0"/>
                        <a:t>€ 12,50</a:t>
                      </a:r>
                      <a:endParaRPr dirty="0"/>
                    </a:p>
                  </a:txBody>
                  <a:tcPr marL="50800" marR="50800" marT="50800" marB="50800" horzOverflow="overflow">
                    <a:solidFill>
                      <a:srgbClr val="000000">
                        <a:alpha val="0"/>
                      </a:srgbClr>
                    </a:solidFill>
                  </a:tcPr>
                </a:tc>
                <a:extLst>
                  <a:ext uri="{0D108BD9-81ED-4DB2-BD59-A6C34878D82A}">
                    <a16:rowId xmlns:a16="http://schemas.microsoft.com/office/drawing/2014/main" val="10003"/>
                  </a:ext>
                </a:extLst>
              </a:tr>
              <a:tr h="1496076">
                <a:tc>
                  <a:txBody>
                    <a:bodyPr/>
                    <a:lstStyle/>
                    <a:p>
                      <a:pPr algn="l" defTabSz="449580">
                        <a:lnSpc>
                          <a:spcPct val="120000"/>
                        </a:lnSpc>
                        <a:defRPr sz="6500" b="1">
                          <a:uFill>
                            <a:solidFill>
                              <a:srgbClr val="000000"/>
                            </a:solidFill>
                          </a:uFill>
                          <a:latin typeface="Times"/>
                          <a:ea typeface="Times"/>
                          <a:cs typeface="Times"/>
                          <a:sym typeface="Times"/>
                        </a:defRPr>
                      </a:pPr>
                      <a:r>
                        <a:rPr lang="nl-NL" b="1" dirty="0">
                          <a:solidFill>
                            <a:schemeClr val="accent2"/>
                          </a:solidFill>
                        </a:rPr>
                        <a:t>V</a:t>
                      </a:r>
                      <a:r>
                        <a:rPr lang="nl-NL" b="1" dirty="0"/>
                        <a:t> </a:t>
                      </a:r>
                      <a:r>
                        <a:rPr lang="nl-NL" b="1" i="0" dirty="0"/>
                        <a:t>Carpaccio | </a:t>
                      </a:r>
                      <a:r>
                        <a:rPr lang="nl-NL" b="0" i="1" dirty="0"/>
                        <a:t>rode bieten met geitenkaas </a:t>
                      </a:r>
                    </a:p>
                    <a:p>
                      <a:pPr algn="l" defTabSz="449580">
                        <a:lnSpc>
                          <a:spcPct val="120000"/>
                        </a:lnSpc>
                        <a:defRPr sz="6500" b="1">
                          <a:uFill>
                            <a:solidFill>
                              <a:srgbClr val="000000"/>
                            </a:solidFill>
                          </a:uFill>
                          <a:latin typeface="Times"/>
                          <a:ea typeface="Times"/>
                          <a:cs typeface="Times"/>
                          <a:sym typeface="Times"/>
                        </a:defRPr>
                      </a:pPr>
                      <a:endParaRPr b="0" i="1" dirty="0"/>
                    </a:p>
                  </a:txBody>
                  <a:tcPr marL="50800" marR="50800" marT="50800" marB="50800" horzOverflow="overflow">
                    <a:solidFill>
                      <a:srgbClr val="000000">
                        <a:alpha val="0"/>
                      </a:srgbClr>
                    </a:solidFill>
                  </a:tcPr>
                </a:tc>
                <a:tc>
                  <a:txBody>
                    <a:bodyPr/>
                    <a:lstStyle/>
                    <a:p>
                      <a:pPr algn="l" defTabSz="449580">
                        <a:lnSpc>
                          <a:spcPct val="120000"/>
                        </a:lnSpc>
                        <a:defRPr sz="6500" b="1">
                          <a:uFill>
                            <a:solidFill>
                              <a:srgbClr val="000000"/>
                            </a:solidFill>
                          </a:uFill>
                          <a:latin typeface="Times"/>
                          <a:ea typeface="Times"/>
                          <a:cs typeface="Times"/>
                          <a:sym typeface="Times"/>
                        </a:defRPr>
                      </a:pPr>
                      <a:r>
                        <a:rPr lang="nl-NL" dirty="0"/>
                        <a:t>€ 12,50</a:t>
                      </a:r>
                    </a:p>
                    <a:p>
                      <a:pPr algn="l" defTabSz="449580">
                        <a:lnSpc>
                          <a:spcPct val="120000"/>
                        </a:lnSpc>
                        <a:defRPr sz="6500" b="1">
                          <a:uFill>
                            <a:solidFill>
                              <a:srgbClr val="000000"/>
                            </a:solidFill>
                          </a:uFill>
                          <a:latin typeface="Times"/>
                          <a:ea typeface="Times"/>
                          <a:cs typeface="Times"/>
                          <a:sym typeface="Times"/>
                        </a:defRPr>
                      </a:pPr>
                      <a:endParaRPr lang="nl-NL" dirty="0"/>
                    </a:p>
                  </a:txBody>
                  <a:tcPr marL="50800" marR="50800" marT="50800" marB="50800" horzOverflow="overflow">
                    <a:solidFill>
                      <a:srgbClr val="000000">
                        <a:alpha val="0"/>
                      </a:srgbClr>
                    </a:solidFill>
                  </a:tcPr>
                </a:tc>
                <a:extLst>
                  <a:ext uri="{0D108BD9-81ED-4DB2-BD59-A6C34878D82A}">
                    <a16:rowId xmlns:a16="http://schemas.microsoft.com/office/drawing/2014/main" val="10004"/>
                  </a:ext>
                </a:extLst>
              </a:tr>
              <a:tr h="1002950">
                <a:tc>
                  <a:txBody>
                    <a:bodyPr/>
                    <a:lstStyle/>
                    <a:p>
                      <a:pPr algn="l" defTabSz="449580">
                        <a:lnSpc>
                          <a:spcPct val="120000"/>
                        </a:lnSpc>
                        <a:defRPr sz="6500" b="1">
                          <a:uFill>
                            <a:solidFill>
                              <a:srgbClr val="000000"/>
                            </a:solidFill>
                          </a:uFill>
                          <a:latin typeface="Times"/>
                          <a:ea typeface="Times"/>
                          <a:cs typeface="Times"/>
                          <a:sym typeface="Times"/>
                        </a:defRPr>
                      </a:pPr>
                      <a:endParaRPr dirty="0"/>
                    </a:p>
                  </a:txBody>
                  <a:tcPr marL="50800" marR="50800" marT="50800" marB="50800" horzOverflow="overflow">
                    <a:solidFill>
                      <a:srgbClr val="000000">
                        <a:alpha val="0"/>
                      </a:srgbClr>
                    </a:solidFill>
                  </a:tcPr>
                </a:tc>
                <a:tc>
                  <a:txBody>
                    <a:bodyPr/>
                    <a:lstStyle/>
                    <a:p>
                      <a:pPr algn="l" defTabSz="449580">
                        <a:lnSpc>
                          <a:spcPct val="120000"/>
                        </a:lnSpc>
                        <a:defRPr sz="6500" b="1">
                          <a:uFill>
                            <a:solidFill>
                              <a:srgbClr val="000000"/>
                            </a:solidFill>
                          </a:uFill>
                          <a:latin typeface="Times"/>
                          <a:ea typeface="Times"/>
                          <a:cs typeface="Times"/>
                          <a:sym typeface="Times"/>
                        </a:defRPr>
                      </a:pPr>
                      <a:endParaRPr dirty="0"/>
                    </a:p>
                  </a:txBody>
                  <a:tcPr marL="50800" marR="50800" marT="50800" marB="50800" horzOverflow="overflow">
                    <a:solidFill>
                      <a:srgbClr val="000000">
                        <a:alpha val="0"/>
                      </a:srgbClr>
                    </a:solidFill>
                  </a:tcPr>
                </a:tc>
                <a:extLst>
                  <a:ext uri="{0D108BD9-81ED-4DB2-BD59-A6C34878D82A}">
                    <a16:rowId xmlns:a16="http://schemas.microsoft.com/office/drawing/2014/main" val="10005"/>
                  </a:ext>
                </a:extLst>
              </a:tr>
              <a:tr h="6026554">
                <a:tc>
                  <a:txBody>
                    <a:bodyPr/>
                    <a:lstStyle/>
                    <a:p>
                      <a:pPr algn="l" defTabSz="449580">
                        <a:lnSpc>
                          <a:spcPct val="120000"/>
                        </a:lnSpc>
                        <a:defRPr sz="6500" b="1">
                          <a:uFill>
                            <a:solidFill>
                              <a:srgbClr val="000000"/>
                            </a:solidFill>
                          </a:uFill>
                          <a:latin typeface="Times"/>
                          <a:ea typeface="Times"/>
                          <a:cs typeface="Times"/>
                          <a:sym typeface="Times"/>
                        </a:defRPr>
                      </a:pPr>
                      <a:endParaRPr lang="nl-NL" sz="6500" b="0" i="0" baseline="0" dirty="0"/>
                    </a:p>
                    <a:p>
                      <a:pPr algn="l" defTabSz="449580">
                        <a:lnSpc>
                          <a:spcPct val="120000"/>
                        </a:lnSpc>
                        <a:defRPr sz="6500" b="1">
                          <a:uFill>
                            <a:solidFill>
                              <a:srgbClr val="000000"/>
                            </a:solidFill>
                          </a:uFill>
                          <a:latin typeface="Times"/>
                          <a:ea typeface="Times"/>
                          <a:cs typeface="Times"/>
                          <a:sym typeface="Times"/>
                        </a:defRPr>
                      </a:pPr>
                      <a:endParaRPr sz="6500" dirty="0"/>
                    </a:p>
                  </a:txBody>
                  <a:tcPr marL="50800" marR="50800" marT="50800" marB="50800" horzOverflow="overflow">
                    <a:solidFill>
                      <a:srgbClr val="000000">
                        <a:alpha val="0"/>
                      </a:srgbClr>
                    </a:solidFill>
                  </a:tcPr>
                </a:tc>
                <a:tc>
                  <a:txBody>
                    <a:bodyPr/>
                    <a:lstStyle/>
                    <a:p>
                      <a:pPr algn="l" defTabSz="449580">
                        <a:lnSpc>
                          <a:spcPct val="120000"/>
                        </a:lnSpc>
                        <a:defRPr sz="6500" b="1">
                          <a:uFill>
                            <a:solidFill>
                              <a:srgbClr val="000000"/>
                            </a:solidFill>
                          </a:uFill>
                          <a:latin typeface="Times"/>
                          <a:ea typeface="Times"/>
                          <a:cs typeface="Times"/>
                          <a:sym typeface="Times"/>
                        </a:defRPr>
                      </a:pPr>
                      <a:endParaRPr dirty="0"/>
                    </a:p>
                  </a:txBody>
                  <a:tcPr marL="50800" marR="50800" marT="50800" marB="50800" horzOverflow="overflow">
                    <a:solidFill>
                      <a:srgbClr val="000000">
                        <a:alpha val="0"/>
                      </a:srgbClr>
                    </a:solidFill>
                  </a:tcPr>
                </a:tc>
                <a:extLst>
                  <a:ext uri="{0D108BD9-81ED-4DB2-BD59-A6C34878D82A}">
                    <a16:rowId xmlns:a16="http://schemas.microsoft.com/office/drawing/2014/main" val="10006"/>
                  </a:ext>
                </a:extLst>
              </a:tr>
              <a:tr h="1002950">
                <a:tc>
                  <a:txBody>
                    <a:bodyPr/>
                    <a:lstStyle/>
                    <a:p>
                      <a:pPr defTabSz="449580">
                        <a:lnSpc>
                          <a:spcPct val="120000"/>
                        </a:lnSpc>
                        <a:defRPr sz="6500" b="1">
                          <a:uFill>
                            <a:solidFill>
                              <a:srgbClr val="000000"/>
                            </a:solidFill>
                          </a:uFill>
                          <a:latin typeface="Times"/>
                          <a:ea typeface="Times"/>
                          <a:cs typeface="Times"/>
                          <a:sym typeface="Times"/>
                        </a:defRPr>
                      </a:pPr>
                      <a:endParaRPr dirty="0"/>
                    </a:p>
                  </a:txBody>
                  <a:tcPr marL="50800" marR="50800" marT="50800" marB="50800" horzOverflow="overflow">
                    <a:solidFill>
                      <a:srgbClr val="000000">
                        <a:alpha val="0"/>
                      </a:srgbClr>
                    </a:solidFill>
                  </a:tcPr>
                </a:tc>
                <a:tc>
                  <a:txBody>
                    <a:bodyPr/>
                    <a:lstStyle/>
                    <a:p>
                      <a:pPr algn="l" defTabSz="449580">
                        <a:lnSpc>
                          <a:spcPct val="120000"/>
                        </a:lnSpc>
                        <a:defRPr sz="6500" b="1">
                          <a:uFill>
                            <a:solidFill>
                              <a:srgbClr val="000000"/>
                            </a:solidFill>
                          </a:uFill>
                          <a:latin typeface="Times"/>
                          <a:ea typeface="Times"/>
                          <a:cs typeface="Times"/>
                          <a:sym typeface="Times"/>
                        </a:defRPr>
                      </a:pPr>
                      <a:endParaRPr dirty="0"/>
                    </a:p>
                  </a:txBody>
                  <a:tcPr marL="50800" marR="50800" marT="50800" marB="50800" horzOverflow="overflow">
                    <a:solidFill>
                      <a:srgbClr val="000000">
                        <a:alpha val="0"/>
                      </a:srgbClr>
                    </a:solidFill>
                  </a:tcPr>
                </a:tc>
                <a:extLst>
                  <a:ext uri="{0D108BD9-81ED-4DB2-BD59-A6C34878D82A}">
                    <a16:rowId xmlns:a16="http://schemas.microsoft.com/office/drawing/2014/main" val="10007"/>
                  </a:ext>
                </a:extLst>
              </a:tr>
              <a:tr h="1416681">
                <a:tc>
                  <a:txBody>
                    <a:bodyPr/>
                    <a:lstStyle/>
                    <a:p>
                      <a:pPr algn="l" defTabSz="449580">
                        <a:lnSpc>
                          <a:spcPct val="120000"/>
                        </a:lnSpc>
                        <a:defRPr sz="6500" b="1">
                          <a:uFill>
                            <a:solidFill>
                              <a:srgbClr val="000000"/>
                            </a:solidFill>
                          </a:uFill>
                          <a:latin typeface="Times"/>
                          <a:ea typeface="Times"/>
                          <a:cs typeface="Times"/>
                          <a:sym typeface="Times"/>
                        </a:defRPr>
                      </a:pPr>
                      <a:endParaRPr dirty="0"/>
                    </a:p>
                  </a:txBody>
                  <a:tcPr marL="50800" marR="50800" marT="50800" marB="50800" horzOverflow="overflow">
                    <a:solidFill>
                      <a:srgbClr val="000000">
                        <a:alpha val="0"/>
                      </a:srgbClr>
                    </a:solidFill>
                  </a:tcPr>
                </a:tc>
                <a:tc>
                  <a:txBody>
                    <a:bodyPr/>
                    <a:lstStyle/>
                    <a:p>
                      <a:pPr algn="l" defTabSz="449580">
                        <a:lnSpc>
                          <a:spcPct val="120000"/>
                        </a:lnSpc>
                        <a:defRPr sz="6500" b="1">
                          <a:uFill>
                            <a:solidFill>
                              <a:srgbClr val="000000"/>
                            </a:solidFill>
                          </a:uFill>
                          <a:latin typeface="Times"/>
                          <a:ea typeface="Times"/>
                          <a:cs typeface="Times"/>
                          <a:sym typeface="Times"/>
                        </a:defRPr>
                      </a:pPr>
                      <a:endParaRPr dirty="0"/>
                    </a:p>
                  </a:txBody>
                  <a:tcPr marL="50800" marR="50800" marT="50800" marB="50800" horzOverflow="overflow">
                    <a:solidFill>
                      <a:srgbClr val="000000">
                        <a:alpha val="0"/>
                      </a:srgbClr>
                    </a:solidFill>
                  </a:tcPr>
                </a:tc>
                <a:extLst>
                  <a:ext uri="{0D108BD9-81ED-4DB2-BD59-A6C34878D82A}">
                    <a16:rowId xmlns:a16="http://schemas.microsoft.com/office/drawing/2014/main" val="10008"/>
                  </a:ext>
                </a:extLst>
              </a:tr>
            </a:tbl>
          </a:graphicData>
        </a:graphic>
      </p:graphicFrame>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 name="menukaart design-06.jpg"/>
          <p:cNvPicPr>
            <a:picLocks noChangeAspect="1"/>
          </p:cNvPicPr>
          <p:nvPr/>
        </p:nvPicPr>
        <p:blipFill>
          <a:blip r:embed="rId3"/>
          <a:stretch>
            <a:fillRect/>
          </a:stretch>
        </p:blipFill>
        <p:spPr>
          <a:xfrm>
            <a:off x="2172" y="0"/>
            <a:ext cx="26665657" cy="37719001"/>
          </a:xfrm>
          <a:prstGeom prst="rect">
            <a:avLst/>
          </a:prstGeom>
          <a:ln w="25400">
            <a:miter lim="400000"/>
          </a:ln>
        </p:spPr>
      </p:pic>
      <p:sp>
        <p:nvSpPr>
          <p:cNvPr id="3" name="Tekstvak 2">
            <a:extLst>
              <a:ext uri="{FF2B5EF4-FFF2-40B4-BE49-F238E27FC236}">
                <a16:creationId xmlns:a16="http://schemas.microsoft.com/office/drawing/2014/main" id="{E1681331-1759-4109-A631-E4728B2B55C9}"/>
              </a:ext>
            </a:extLst>
          </p:cNvPr>
          <p:cNvSpPr txBox="1"/>
          <p:nvPr/>
        </p:nvSpPr>
        <p:spPr>
          <a:xfrm>
            <a:off x="1813720" y="8050462"/>
            <a:ext cx="24120176" cy="20215869"/>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4179" tIns="104179" rIns="104179" bIns="104179" numCol="1" spcCol="38100" rtlCol="0" anchor="ctr">
            <a:spAutoFit/>
          </a:bodyPr>
          <a:lstStyle/>
          <a:p>
            <a:pPr algn="l" fontAlgn="t"/>
            <a:r>
              <a:rPr lang="nl-NL" sz="6500" b="1" dirty="0">
                <a:latin typeface="Times" panose="02020603050405020304" pitchFamily="18" charset="0"/>
                <a:cs typeface="Times" panose="02020603050405020304" pitchFamily="18" charset="0"/>
              </a:rPr>
              <a:t>Limburgs Zuurvlees 					€ 23,50</a:t>
            </a:r>
          </a:p>
          <a:p>
            <a:pPr algn="l" fontAlgn="t"/>
            <a:r>
              <a:rPr lang="nl-NL" sz="6500" b="1" dirty="0" err="1">
                <a:latin typeface="Times" panose="02020603050405020304" pitchFamily="18" charset="0"/>
                <a:cs typeface="Times" panose="02020603050405020304" pitchFamily="18" charset="0"/>
              </a:rPr>
              <a:t>Knien</a:t>
            </a:r>
            <a:r>
              <a:rPr lang="nl-NL" sz="6500" b="1" dirty="0">
                <a:latin typeface="Times" panose="02020603050405020304" pitchFamily="18" charset="0"/>
                <a:cs typeface="Times" panose="02020603050405020304" pitchFamily="18" charset="0"/>
              </a:rPr>
              <a:t> van oma’s recept  					€ 25,00</a:t>
            </a:r>
          </a:p>
          <a:p>
            <a:pPr algn="l" fontAlgn="t"/>
            <a:r>
              <a:rPr lang="nl-NL" sz="6500" b="1" dirty="0">
                <a:latin typeface="Times" panose="02020603050405020304" pitchFamily="18" charset="0"/>
                <a:cs typeface="Times" panose="02020603050405020304" pitchFamily="18" charset="0"/>
              </a:rPr>
              <a:t>Saté van varkenshaas					€ 22,00</a:t>
            </a:r>
          </a:p>
          <a:p>
            <a:pPr algn="l" fontAlgn="t"/>
            <a:r>
              <a:rPr lang="nl-NL" sz="6500" b="1" dirty="0">
                <a:latin typeface="Times" panose="02020603050405020304" pitchFamily="18" charset="0"/>
                <a:cs typeface="Times" panose="02020603050405020304" pitchFamily="18" charset="0"/>
              </a:rPr>
              <a:t>Varkenshaas medaillons 					€ 22,00</a:t>
            </a:r>
          </a:p>
          <a:p>
            <a:pPr algn="l" fontAlgn="t"/>
            <a:r>
              <a:rPr lang="nl-NL" sz="6500" dirty="0">
                <a:latin typeface="Times" panose="02020603050405020304" pitchFamily="18" charset="0"/>
                <a:cs typeface="Times" panose="02020603050405020304" pitchFamily="18" charset="0"/>
              </a:rPr>
              <a:t>Champignonsaus</a:t>
            </a:r>
          </a:p>
          <a:p>
            <a:pPr algn="l" fontAlgn="t"/>
            <a:endParaRPr lang="nl-NL" sz="6500" b="1" dirty="0">
              <a:latin typeface="Times" panose="02020603050405020304" pitchFamily="18" charset="0"/>
              <a:cs typeface="Times" panose="02020603050405020304" pitchFamily="18" charset="0"/>
            </a:endParaRPr>
          </a:p>
          <a:p>
            <a:pPr algn="l" fontAlgn="t"/>
            <a:r>
              <a:rPr lang="nl-NL" sz="6500" b="1">
                <a:latin typeface="Times" panose="02020603050405020304" pitchFamily="18" charset="0"/>
                <a:cs typeface="Times" panose="02020603050405020304" pitchFamily="18" charset="0"/>
              </a:rPr>
              <a:t>Grillbord </a:t>
            </a:r>
            <a:r>
              <a:rPr lang="nl-NL" sz="6500" b="1" dirty="0">
                <a:latin typeface="Times" panose="02020603050405020304" pitchFamily="18" charset="0"/>
                <a:cs typeface="Times" panose="02020603050405020304" pitchFamily="18" charset="0"/>
              </a:rPr>
              <a:t>							€ 23,50</a:t>
            </a:r>
          </a:p>
          <a:p>
            <a:pPr algn="l" fontAlgn="t"/>
            <a:r>
              <a:rPr lang="nl-NL" sz="6500" b="1" dirty="0">
                <a:latin typeface="Times" panose="02020603050405020304" pitchFamily="18" charset="0"/>
                <a:cs typeface="Times" panose="02020603050405020304" pitchFamily="18" charset="0"/>
              </a:rPr>
              <a:t>Spareribs 							€ 23,50</a:t>
            </a:r>
          </a:p>
          <a:p>
            <a:pPr algn="l" fontAlgn="t"/>
            <a:endParaRPr lang="nl-NL" sz="6500" b="1" dirty="0">
              <a:latin typeface="Times" panose="02020603050405020304" pitchFamily="18" charset="0"/>
              <a:cs typeface="Times" panose="02020603050405020304" pitchFamily="18" charset="0"/>
            </a:endParaRPr>
          </a:p>
          <a:p>
            <a:pPr algn="l" fontAlgn="t"/>
            <a:r>
              <a:rPr lang="nl-NL" sz="6500" b="1" dirty="0">
                <a:latin typeface="Times" panose="02020603050405020304" pitchFamily="18" charset="0"/>
                <a:cs typeface="Times" panose="02020603050405020304" pitchFamily="18" charset="0"/>
              </a:rPr>
              <a:t>Biefstuk </a:t>
            </a:r>
            <a:endParaRPr lang="nl-NL" sz="6500" dirty="0">
              <a:latin typeface="Times" panose="02020603050405020304" pitchFamily="18" charset="0"/>
              <a:cs typeface="Times" panose="02020603050405020304" pitchFamily="18" charset="0"/>
            </a:endParaRPr>
          </a:p>
          <a:p>
            <a:pPr algn="l" fontAlgn="t"/>
            <a:r>
              <a:rPr lang="nl-NL" sz="6500" dirty="0">
                <a:latin typeface="Times" panose="02020603050405020304" pitchFamily="18" charset="0"/>
                <a:cs typeface="Times" panose="02020603050405020304" pitchFamily="18" charset="0"/>
              </a:rPr>
              <a:t>Uien en kruidenboter of Pepersaus			</a:t>
            </a:r>
            <a:r>
              <a:rPr lang="nl-NL" sz="6500" b="1" dirty="0">
                <a:latin typeface="Times" panose="02020603050405020304" pitchFamily="18" charset="0"/>
                <a:cs typeface="Times" panose="02020603050405020304" pitchFamily="18" charset="0"/>
              </a:rPr>
              <a:t>€ 24,00</a:t>
            </a:r>
            <a:r>
              <a:rPr lang="nl-NL" sz="6500" dirty="0">
                <a:latin typeface="Times" panose="02020603050405020304" pitchFamily="18" charset="0"/>
                <a:cs typeface="Times" panose="02020603050405020304" pitchFamily="18" charset="0"/>
              </a:rPr>
              <a:t>	</a:t>
            </a:r>
            <a:endParaRPr lang="nl-NL" sz="6500" b="1" dirty="0">
              <a:latin typeface="Times" panose="02020603050405020304" pitchFamily="18" charset="0"/>
              <a:cs typeface="Times" panose="02020603050405020304" pitchFamily="18" charset="0"/>
            </a:endParaRPr>
          </a:p>
          <a:p>
            <a:pPr algn="l" fontAlgn="t"/>
            <a:r>
              <a:rPr lang="nl-NL" sz="6500" dirty="0">
                <a:latin typeface="Times" panose="02020603050405020304" pitchFamily="18" charset="0"/>
                <a:cs typeface="Times" panose="02020603050405020304" pitchFamily="18" charset="0"/>
              </a:rPr>
              <a:t>Chalet “licht pikante saus met o.a. 			</a:t>
            </a:r>
            <a:r>
              <a:rPr lang="nl-NL" sz="6500" b="1" dirty="0">
                <a:latin typeface="Times" panose="02020603050405020304" pitchFamily="18" charset="0"/>
                <a:cs typeface="Times" panose="02020603050405020304" pitchFamily="18" charset="0"/>
              </a:rPr>
              <a:t>€ 26,00</a:t>
            </a:r>
          </a:p>
          <a:p>
            <a:pPr algn="l" fontAlgn="t"/>
            <a:r>
              <a:rPr lang="nl-NL" sz="6500" dirty="0">
                <a:latin typeface="Times" panose="02020603050405020304" pitchFamily="18" charset="0"/>
                <a:cs typeface="Times" panose="02020603050405020304" pitchFamily="18" charset="0"/>
              </a:rPr>
              <a:t>verse uien, knoflook paprika en champignon”</a:t>
            </a:r>
          </a:p>
          <a:p>
            <a:pPr algn="l" fontAlgn="t"/>
            <a:endParaRPr lang="nl-NL" sz="6500" dirty="0">
              <a:latin typeface="Times" panose="02020603050405020304" pitchFamily="18" charset="0"/>
              <a:cs typeface="Times" panose="02020603050405020304" pitchFamily="18" charset="0"/>
            </a:endParaRPr>
          </a:p>
          <a:p>
            <a:pPr algn="l" fontAlgn="t"/>
            <a:r>
              <a:rPr lang="nl-NL" sz="6500" b="1" dirty="0">
                <a:latin typeface="Times" panose="02020603050405020304" pitchFamily="18" charset="0"/>
                <a:cs typeface="Times" panose="02020603050405020304" pitchFamily="18" charset="0"/>
              </a:rPr>
              <a:t>Tournedos 		 </a:t>
            </a:r>
            <a:endParaRPr lang="nl-NL" sz="6500" dirty="0">
              <a:latin typeface="Times" panose="02020603050405020304" pitchFamily="18" charset="0"/>
              <a:cs typeface="Times" panose="02020603050405020304" pitchFamily="18" charset="0"/>
            </a:endParaRPr>
          </a:p>
          <a:p>
            <a:pPr algn="l" fontAlgn="t"/>
            <a:r>
              <a:rPr lang="nl-NL" sz="6500" dirty="0">
                <a:latin typeface="Times" panose="02020603050405020304" pitchFamily="18" charset="0"/>
                <a:cs typeface="Times" panose="02020603050405020304" pitchFamily="18" charset="0"/>
              </a:rPr>
              <a:t>Uien kruidenboter of pepersaus 				</a:t>
            </a:r>
            <a:r>
              <a:rPr lang="nl-NL" sz="6500" b="1" dirty="0">
                <a:latin typeface="Times" panose="02020603050405020304" pitchFamily="18" charset="0"/>
                <a:cs typeface="Times" panose="02020603050405020304" pitchFamily="18" charset="0"/>
              </a:rPr>
              <a:t>€ 28,00</a:t>
            </a:r>
            <a:br>
              <a:rPr lang="nl-NL" sz="6500" b="1" dirty="0">
                <a:latin typeface="Times" panose="02020603050405020304" pitchFamily="18" charset="0"/>
                <a:cs typeface="Times" panose="02020603050405020304" pitchFamily="18" charset="0"/>
              </a:rPr>
            </a:br>
            <a:r>
              <a:rPr lang="nl-NL" sz="6500" dirty="0">
                <a:latin typeface="Times" panose="02020603050405020304" pitchFamily="18" charset="0"/>
                <a:cs typeface="Times" panose="02020603050405020304" pitchFamily="18" charset="0"/>
              </a:rPr>
              <a:t>Chalet “licht pikante saus met o.a. 			</a:t>
            </a:r>
            <a:r>
              <a:rPr lang="nl-NL" sz="6500" b="1" dirty="0">
                <a:latin typeface="Times" panose="02020603050405020304" pitchFamily="18" charset="0"/>
                <a:cs typeface="Times" panose="02020603050405020304" pitchFamily="18" charset="0"/>
              </a:rPr>
              <a:t>€ 30,00</a:t>
            </a:r>
            <a:br>
              <a:rPr lang="nl-NL" sz="6500" dirty="0">
                <a:latin typeface="Times" panose="02020603050405020304" pitchFamily="18" charset="0"/>
                <a:cs typeface="Times" panose="02020603050405020304" pitchFamily="18" charset="0"/>
              </a:rPr>
            </a:br>
            <a:r>
              <a:rPr lang="nl-NL" sz="6500" dirty="0">
                <a:latin typeface="Times" panose="02020603050405020304" pitchFamily="18" charset="0"/>
                <a:cs typeface="Times" panose="02020603050405020304" pitchFamily="18" charset="0"/>
              </a:rPr>
              <a:t>verse uien, knoflook paprika en champignons”</a:t>
            </a:r>
          </a:p>
          <a:p>
            <a:pPr algn="l" fontAlgn="t"/>
            <a:endParaRPr lang="nl-NL" sz="6500" dirty="0">
              <a:latin typeface="Times" panose="02020603050405020304" pitchFamily="18" charset="0"/>
              <a:cs typeface="Times" panose="02020603050405020304" pitchFamily="18" charset="0"/>
            </a:endParaRPr>
          </a:p>
          <a:p>
            <a:pPr algn="l" fontAlgn="t"/>
            <a:endParaRPr lang="nl-NL" sz="6500" dirty="0">
              <a:latin typeface="Times" panose="02020603050405020304" pitchFamily="18" charset="0"/>
              <a:cs typeface="Times" panose="02020603050405020304" pitchFamily="18" charset="0"/>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 name="menukaart design-10.jpg"/>
          <p:cNvPicPr>
            <a:picLocks noChangeAspect="1"/>
          </p:cNvPicPr>
          <p:nvPr/>
        </p:nvPicPr>
        <p:blipFill>
          <a:blip r:embed="rId2"/>
          <a:stretch>
            <a:fillRect/>
          </a:stretch>
        </p:blipFill>
        <p:spPr>
          <a:xfrm>
            <a:off x="2172" y="0"/>
            <a:ext cx="26665657" cy="37719001"/>
          </a:xfrm>
          <a:prstGeom prst="rect">
            <a:avLst/>
          </a:prstGeom>
          <a:ln w="25400">
            <a:miter lim="400000"/>
          </a:ln>
        </p:spPr>
      </p:pic>
      <p:sp>
        <p:nvSpPr>
          <p:cNvPr id="98" name="Shape 98"/>
          <p:cNvSpPr/>
          <p:nvPr/>
        </p:nvSpPr>
        <p:spPr>
          <a:xfrm>
            <a:off x="1790403" y="29584798"/>
            <a:ext cx="23089194" cy="1210667"/>
          </a:xfrm>
          <a:prstGeom prst="rect">
            <a:avLst/>
          </a:prstGeom>
          <a:ln w="25400">
            <a:miter lim="400000"/>
          </a:ln>
          <a:extLst>
            <a:ext uri="{C572A759-6A51-4108-AA02-DFA0A04FC94B}">
              <ma14:wrappingTextBoxFlag xmlns:ma14="http://schemas.microsoft.com/office/mac/drawingml/2011/main" xmlns="" val="1"/>
            </a:ext>
          </a:extLst>
        </p:spPr>
        <p:txBody>
          <a:bodyPr lIns="104179" tIns="104179" rIns="104179" bIns="104179" anchor="ctr">
            <a:spAutoFit/>
          </a:bodyPr>
          <a:lstStyle/>
          <a:p>
            <a:pPr defTabSz="449580">
              <a:defRPr sz="6500" b="1">
                <a:uFill>
                  <a:solidFill>
                    <a:srgbClr val="000000"/>
                  </a:solidFill>
                </a:uFill>
                <a:latin typeface="Times"/>
                <a:ea typeface="Times"/>
                <a:cs typeface="Times"/>
                <a:sym typeface="Times"/>
              </a:defRPr>
            </a:pPr>
            <a:endParaRPr dirty="0"/>
          </a:p>
        </p:txBody>
      </p:sp>
      <p:sp>
        <p:nvSpPr>
          <p:cNvPr id="4" name="Tekstvak 3">
            <a:extLst>
              <a:ext uri="{FF2B5EF4-FFF2-40B4-BE49-F238E27FC236}">
                <a16:creationId xmlns:a16="http://schemas.microsoft.com/office/drawing/2014/main" id="{24EFF037-F82F-461E-AA47-93BA9AD03119}"/>
              </a:ext>
            </a:extLst>
          </p:cNvPr>
          <p:cNvSpPr txBox="1"/>
          <p:nvPr/>
        </p:nvSpPr>
        <p:spPr>
          <a:xfrm>
            <a:off x="2102698" y="6330108"/>
            <a:ext cx="22777845" cy="3160360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4179" tIns="104179" rIns="104179" bIns="104179" numCol="1" spcCol="38100" rtlCol="0" anchor="ctr">
            <a:spAutoFit/>
          </a:bodyPr>
          <a:lstStyle/>
          <a:p>
            <a:pPr algn="l" fontAlgn="t"/>
            <a:r>
              <a:rPr lang="nl-NL" sz="6500" b="1" dirty="0">
                <a:latin typeface="Times" panose="02020603050405020304" pitchFamily="18" charset="0"/>
                <a:cs typeface="Times" panose="02020603050405020304" pitchFamily="18" charset="0"/>
              </a:rPr>
              <a:t>Schnitzel						</a:t>
            </a:r>
            <a:endParaRPr lang="nl-NL" sz="6500" dirty="0">
              <a:latin typeface="Times" panose="02020603050405020304" pitchFamily="18" charset="0"/>
              <a:cs typeface="Times" panose="02020603050405020304" pitchFamily="18" charset="0"/>
            </a:endParaRPr>
          </a:p>
          <a:p>
            <a:pPr algn="l" fontAlgn="t"/>
            <a:r>
              <a:rPr lang="nl-NL" sz="6500" dirty="0">
                <a:latin typeface="Times" panose="02020603050405020304" pitchFamily="18" charset="0"/>
                <a:cs typeface="Times" panose="02020603050405020304" pitchFamily="18" charset="0"/>
              </a:rPr>
              <a:t>- Pepersaus, champignonsaus				</a:t>
            </a:r>
            <a:r>
              <a:rPr lang="nl-NL" sz="6500" b="1" dirty="0">
                <a:latin typeface="Times" panose="02020603050405020304" pitchFamily="18" charset="0"/>
                <a:cs typeface="Times" panose="02020603050405020304" pitchFamily="18" charset="0"/>
              </a:rPr>
              <a:t>€ 19,50 </a:t>
            </a:r>
            <a:endParaRPr lang="nl-NL" sz="6500" dirty="0">
              <a:latin typeface="Times" panose="02020603050405020304" pitchFamily="18" charset="0"/>
              <a:cs typeface="Times" panose="02020603050405020304" pitchFamily="18" charset="0"/>
            </a:endParaRPr>
          </a:p>
          <a:p>
            <a:pPr algn="l" fontAlgn="t"/>
            <a:r>
              <a:rPr lang="nl-NL" sz="6500" dirty="0">
                <a:latin typeface="Times" panose="02020603050405020304" pitchFamily="18" charset="0"/>
                <a:cs typeface="Times" panose="02020603050405020304" pitchFamily="18" charset="0"/>
              </a:rPr>
              <a:t>- Chalet “licht pikante saus met o.a. verse uien, 		</a:t>
            </a:r>
            <a:r>
              <a:rPr lang="nl-NL" sz="6500" b="1" dirty="0">
                <a:latin typeface="Times" panose="02020603050405020304" pitchFamily="18" charset="0"/>
                <a:cs typeface="Times" panose="02020603050405020304" pitchFamily="18" charset="0"/>
              </a:rPr>
              <a:t>€ 22,50</a:t>
            </a:r>
            <a:br>
              <a:rPr lang="nl-NL" sz="6500" dirty="0">
                <a:latin typeface="Times" panose="02020603050405020304" pitchFamily="18" charset="0"/>
                <a:cs typeface="Times" panose="02020603050405020304" pitchFamily="18" charset="0"/>
              </a:rPr>
            </a:br>
            <a:r>
              <a:rPr lang="nl-NL" sz="6500" dirty="0">
                <a:latin typeface="Times" panose="02020603050405020304" pitchFamily="18" charset="0"/>
                <a:cs typeface="Times" panose="02020603050405020304" pitchFamily="18" charset="0"/>
              </a:rPr>
              <a:t>  knoflook paprika en champignons”</a:t>
            </a:r>
          </a:p>
          <a:p>
            <a:pPr algn="l" fontAlgn="t"/>
            <a:endParaRPr lang="nl-NL" sz="6500" dirty="0">
              <a:latin typeface="Times" panose="02020603050405020304" pitchFamily="18" charset="0"/>
              <a:cs typeface="Times" panose="02020603050405020304" pitchFamily="18" charset="0"/>
            </a:endParaRPr>
          </a:p>
          <a:p>
            <a:pPr algn="l" fontAlgn="t"/>
            <a:r>
              <a:rPr lang="nl-NL" sz="6500" b="1" dirty="0" err="1">
                <a:latin typeface="Times" panose="02020603050405020304" pitchFamily="18" charset="0"/>
                <a:cs typeface="Times" panose="02020603050405020304" pitchFamily="18" charset="0"/>
              </a:rPr>
              <a:t>XXl</a:t>
            </a:r>
            <a:r>
              <a:rPr lang="nl-NL" sz="6500" b="1" dirty="0">
                <a:latin typeface="Times" panose="02020603050405020304" pitchFamily="18" charset="0"/>
                <a:cs typeface="Times" panose="02020603050405020304" pitchFamily="18" charset="0"/>
              </a:rPr>
              <a:t> Schnitzel (+/- 500 gram)				€ 23,50</a:t>
            </a:r>
            <a:endParaRPr lang="nl-NL" sz="6500" dirty="0">
              <a:latin typeface="Times" panose="02020603050405020304" pitchFamily="18" charset="0"/>
              <a:cs typeface="Times" panose="02020603050405020304" pitchFamily="18" charset="0"/>
            </a:endParaRPr>
          </a:p>
          <a:p>
            <a:pPr marL="857250" indent="-857250" algn="l" fontAlgn="t">
              <a:buFontTx/>
              <a:buChar char="-"/>
            </a:pPr>
            <a:r>
              <a:rPr lang="nl-NL" sz="6500" dirty="0">
                <a:latin typeface="Times" panose="02020603050405020304" pitchFamily="18" charset="0"/>
                <a:cs typeface="Times" panose="02020603050405020304" pitchFamily="18" charset="0"/>
              </a:rPr>
              <a:t>Pepersaus of champignonsaus				</a:t>
            </a:r>
            <a:r>
              <a:rPr lang="nl-NL" sz="6500" b="1" dirty="0">
                <a:latin typeface="Times" panose="02020603050405020304" pitchFamily="18" charset="0"/>
                <a:cs typeface="Times" panose="02020603050405020304" pitchFamily="18" charset="0"/>
              </a:rPr>
              <a:t>€ +2,00</a:t>
            </a:r>
            <a:r>
              <a:rPr lang="nl-NL" sz="6500" dirty="0">
                <a:latin typeface="Times" panose="02020603050405020304" pitchFamily="18" charset="0"/>
                <a:cs typeface="Times" panose="02020603050405020304" pitchFamily="18" charset="0"/>
              </a:rPr>
              <a:t> </a:t>
            </a:r>
          </a:p>
          <a:p>
            <a:pPr marL="857250" indent="-857250" algn="l" fontAlgn="t">
              <a:buFontTx/>
              <a:buChar char="-"/>
            </a:pPr>
            <a:r>
              <a:rPr lang="nl-NL" sz="6500" dirty="0">
                <a:latin typeface="Times" panose="02020603050405020304" pitchFamily="18" charset="0"/>
                <a:cs typeface="Times" panose="02020603050405020304" pitchFamily="18" charset="0"/>
              </a:rPr>
              <a:t>Chalet “licht pikante saus met o.a. verse uien, 	</a:t>
            </a:r>
            <a:r>
              <a:rPr lang="nl-NL" sz="6500" b="1" dirty="0">
                <a:latin typeface="Times" panose="02020603050405020304" pitchFamily="18" charset="0"/>
                <a:cs typeface="Times" panose="02020603050405020304" pitchFamily="18" charset="0"/>
              </a:rPr>
              <a:t>€ +3,00</a:t>
            </a:r>
            <a:br>
              <a:rPr lang="nl-NL" sz="6500" dirty="0">
                <a:latin typeface="Times" panose="02020603050405020304" pitchFamily="18" charset="0"/>
                <a:cs typeface="Times" panose="02020603050405020304" pitchFamily="18" charset="0"/>
              </a:rPr>
            </a:br>
            <a:r>
              <a:rPr lang="nl-NL" sz="6500" dirty="0">
                <a:latin typeface="Times" panose="02020603050405020304" pitchFamily="18" charset="0"/>
                <a:cs typeface="Times" panose="02020603050405020304" pitchFamily="18" charset="0"/>
              </a:rPr>
              <a:t>knoflook paprika en champignons”</a:t>
            </a:r>
          </a:p>
          <a:p>
            <a:pPr algn="l" fontAlgn="t"/>
            <a:endParaRPr lang="nl-NL" sz="6500" b="1" dirty="0">
              <a:latin typeface="Times" panose="02020603050405020304" pitchFamily="18" charset="0"/>
              <a:cs typeface="Times" panose="02020603050405020304" pitchFamily="18" charset="0"/>
            </a:endParaRPr>
          </a:p>
          <a:p>
            <a:pPr algn="l"/>
            <a:r>
              <a:rPr lang="nl-NL" sz="6500" b="1" dirty="0">
                <a:latin typeface="Times" panose="02020603050405020304" pitchFamily="18" charset="0"/>
                <a:cs typeface="Times" panose="02020603050405020304" pitchFamily="18" charset="0"/>
              </a:rPr>
              <a:t>Limburgse Forel 						€ 22,00</a:t>
            </a:r>
          </a:p>
          <a:p>
            <a:pPr algn="l"/>
            <a:r>
              <a:rPr lang="nl-NL" sz="6500" b="1" dirty="0">
                <a:latin typeface="Times" panose="02020603050405020304" pitchFamily="18" charset="0"/>
                <a:cs typeface="Times" panose="02020603050405020304" pitchFamily="18" charset="0"/>
              </a:rPr>
              <a:t>Kabeljauw </a:t>
            </a:r>
            <a:r>
              <a:rPr lang="nl-NL" sz="6500" b="1" dirty="0" err="1">
                <a:latin typeface="Times" panose="02020603050405020304" pitchFamily="18" charset="0"/>
                <a:cs typeface="Times" panose="02020603050405020304" pitchFamily="18" charset="0"/>
              </a:rPr>
              <a:t>rugfilet</a:t>
            </a:r>
            <a:r>
              <a:rPr lang="nl-NL" sz="6500" b="1" dirty="0">
                <a:latin typeface="Times" panose="02020603050405020304" pitchFamily="18" charset="0"/>
                <a:cs typeface="Times" panose="02020603050405020304" pitchFamily="18" charset="0"/>
              </a:rPr>
              <a:t>  					€ 23,50</a:t>
            </a:r>
          </a:p>
          <a:p>
            <a:pPr algn="l"/>
            <a:r>
              <a:rPr lang="nl-NL" sz="6500" b="1" dirty="0">
                <a:latin typeface="Times" panose="02020603050405020304" pitchFamily="18" charset="0"/>
                <a:cs typeface="Times" panose="02020603050405020304" pitchFamily="18" charset="0"/>
              </a:rPr>
              <a:t>Zalmfilet 							€ 23,50</a:t>
            </a:r>
          </a:p>
          <a:p>
            <a:pPr algn="l"/>
            <a:r>
              <a:rPr lang="nl-NL" sz="6500" dirty="0">
                <a:latin typeface="Times" panose="02020603050405020304" pitchFamily="18" charset="0"/>
                <a:cs typeface="Times" panose="02020603050405020304" pitchFamily="18" charset="0"/>
              </a:rPr>
              <a:t>Limburgse Mosterdsaus of witte wijn saus </a:t>
            </a:r>
          </a:p>
          <a:p>
            <a:pPr algn="l"/>
            <a:endParaRPr lang="nl-NL" sz="6500" b="1" dirty="0">
              <a:latin typeface="Times" panose="02020603050405020304" pitchFamily="18" charset="0"/>
              <a:cs typeface="Times" panose="02020603050405020304" pitchFamily="18" charset="0"/>
            </a:endParaRPr>
          </a:p>
          <a:p>
            <a:pPr algn="l"/>
            <a:r>
              <a:rPr lang="nl-NL" sz="6500" b="1" dirty="0">
                <a:latin typeface="Times" panose="02020603050405020304" pitchFamily="18" charset="0"/>
                <a:cs typeface="Times" panose="02020603050405020304" pitchFamily="18" charset="0"/>
              </a:rPr>
              <a:t>Scampi’s met tagliatelle 					€ 22,50</a:t>
            </a:r>
            <a:br>
              <a:rPr lang="nl-NL" sz="6500" b="1" dirty="0">
                <a:latin typeface="Times" panose="02020603050405020304" pitchFamily="18" charset="0"/>
                <a:cs typeface="Times" panose="02020603050405020304" pitchFamily="18" charset="0"/>
              </a:rPr>
            </a:br>
            <a:r>
              <a:rPr lang="nl-NL" sz="6500" dirty="0">
                <a:latin typeface="Times" panose="02020603050405020304" pitchFamily="18" charset="0"/>
                <a:cs typeface="Times" panose="02020603050405020304" pitchFamily="18" charset="0"/>
              </a:rPr>
              <a:t>Kruidenroomsaus &amp; Pernod </a:t>
            </a:r>
          </a:p>
          <a:p>
            <a:pPr algn="l"/>
            <a:endParaRPr lang="nl-NL" sz="6500" b="1" dirty="0">
              <a:latin typeface="Times" panose="02020603050405020304" pitchFamily="18" charset="0"/>
              <a:cs typeface="Times" panose="02020603050405020304" pitchFamily="18" charset="0"/>
            </a:endParaRPr>
          </a:p>
          <a:p>
            <a:pPr algn="l"/>
            <a:r>
              <a:rPr lang="nl-NL" sz="6500" b="1" dirty="0">
                <a:latin typeface="Times" panose="02020603050405020304" pitchFamily="18" charset="0"/>
                <a:cs typeface="Times" panose="02020603050405020304" pitchFamily="18" charset="0"/>
              </a:rPr>
              <a:t>Mosselen seizoensgebonden			          dagprijs</a:t>
            </a:r>
          </a:p>
          <a:p>
            <a:pPr algn="l"/>
            <a:r>
              <a:rPr lang="nl-NL" sz="6500" dirty="0">
                <a:latin typeface="Times" panose="02020603050405020304" pitchFamily="18" charset="0"/>
                <a:cs typeface="Times" panose="02020603050405020304" pitchFamily="18" charset="0"/>
              </a:rPr>
              <a:t>Witte wijn, donkerbier of met chaletsaus </a:t>
            </a:r>
          </a:p>
          <a:p>
            <a:pPr algn="l"/>
            <a:r>
              <a:rPr lang="nl-NL" sz="6000" dirty="0">
                <a:latin typeface="Times" panose="02020603050405020304" pitchFamily="18" charset="0"/>
                <a:cs typeface="Times" panose="02020603050405020304" pitchFamily="18" charset="0"/>
              </a:rPr>
              <a:t>Geserveerd met bijpassend brood of frites en een mosterd mayonaise </a:t>
            </a:r>
          </a:p>
          <a:p>
            <a:pPr algn="l"/>
            <a:endParaRPr lang="nl-NL" sz="6500" dirty="0">
              <a:latin typeface="Times" panose="02020603050405020304" pitchFamily="18" charset="0"/>
              <a:cs typeface="Times" panose="02020603050405020304" pitchFamily="18" charset="0"/>
            </a:endParaRPr>
          </a:p>
          <a:p>
            <a:pPr defTabSz="449580">
              <a:defRPr sz="6500" b="1">
                <a:uFill>
                  <a:solidFill>
                    <a:srgbClr val="000000"/>
                  </a:solidFill>
                </a:uFill>
                <a:latin typeface="Times"/>
                <a:ea typeface="Times"/>
                <a:cs typeface="Times"/>
                <a:sym typeface="Times"/>
              </a:defRPr>
            </a:pPr>
            <a:r>
              <a:rPr lang="nl-NL" sz="6000" dirty="0"/>
              <a:t>Onze hoofdgerechten  worden geserveerd met </a:t>
            </a:r>
            <a:br>
              <a:rPr lang="nl-NL" sz="6000" dirty="0"/>
            </a:br>
            <a:r>
              <a:rPr lang="nl-NL" sz="6000" dirty="0"/>
              <a:t>huisgemaakte frites en groente. </a:t>
            </a:r>
            <a:br>
              <a:rPr lang="nl-NL" sz="6000" dirty="0"/>
            </a:br>
            <a:r>
              <a:rPr lang="nl-NL" sz="6000" dirty="0"/>
              <a:t>Salade kunt u op aanvraag erbij krijgen.</a:t>
            </a:r>
          </a:p>
          <a:p>
            <a:pPr defTabSz="449580">
              <a:defRPr sz="6500" b="1">
                <a:uFill>
                  <a:solidFill>
                    <a:srgbClr val="000000"/>
                  </a:solidFill>
                </a:uFill>
                <a:latin typeface="Times"/>
                <a:ea typeface="Times"/>
                <a:cs typeface="Times"/>
                <a:sym typeface="Times"/>
              </a:defRPr>
            </a:pPr>
            <a:endParaRPr lang="nl-NL" sz="6000" dirty="0"/>
          </a:p>
          <a:p>
            <a:pPr defTabSz="449580">
              <a:defRPr sz="6500" b="1">
                <a:uFill>
                  <a:solidFill>
                    <a:srgbClr val="000000"/>
                  </a:solidFill>
                </a:uFill>
                <a:latin typeface="Times"/>
                <a:ea typeface="Times"/>
                <a:cs typeface="Times"/>
                <a:sym typeface="Times"/>
              </a:defRPr>
            </a:pPr>
            <a:r>
              <a:rPr lang="nl-NL" sz="6000" dirty="0"/>
              <a:t>Voor een meerprijs van € 3,00 per portie kunt u ook gebakken </a:t>
            </a:r>
            <a:br>
              <a:rPr lang="nl-NL" sz="6000" dirty="0"/>
            </a:br>
            <a:r>
              <a:rPr lang="nl-NL" sz="6000" dirty="0"/>
              <a:t>aardappelen met ui en spek krijgen. </a:t>
            </a:r>
          </a:p>
          <a:p>
            <a:pPr defTabSz="449580">
              <a:defRPr sz="6500" b="1">
                <a:uFill>
                  <a:solidFill>
                    <a:srgbClr val="000000"/>
                  </a:solidFill>
                </a:uFill>
                <a:latin typeface="Times"/>
                <a:ea typeface="Times"/>
                <a:cs typeface="Times"/>
                <a:sym typeface="Times"/>
              </a:defRPr>
            </a:pPr>
            <a:endParaRPr lang="nl-NL" sz="6000" dirty="0"/>
          </a:p>
          <a:p>
            <a:pPr defTabSz="449580">
              <a:defRPr sz="6500" b="1">
                <a:uFill>
                  <a:solidFill>
                    <a:srgbClr val="000000"/>
                  </a:solidFill>
                </a:uFill>
                <a:latin typeface="Times"/>
                <a:ea typeface="Times"/>
                <a:cs typeface="Times"/>
                <a:sym typeface="Times"/>
              </a:defRPr>
            </a:pPr>
            <a:r>
              <a:rPr lang="nl-NL" sz="6000" dirty="0"/>
              <a:t>Mayonaise, curry, ketchup berekenen wij à € 1,00 per portie </a:t>
            </a:r>
          </a:p>
          <a:p>
            <a:pPr algn="l"/>
            <a:endParaRPr lang="nl-NL" sz="6000" dirty="0">
              <a:latin typeface="Times" panose="02020603050405020304" pitchFamily="18" charset="0"/>
              <a:cs typeface="Times" panose="02020603050405020304" pitchFamily="18" charset="0"/>
            </a:endParaRPr>
          </a:p>
          <a:p>
            <a:pPr marL="0" marR="0" indent="0" algn="ctr" defTabSz="2259210" rtl="0" fontAlgn="auto" latinLnBrk="0" hangingPunct="0">
              <a:lnSpc>
                <a:spcPct val="100000"/>
              </a:lnSpc>
              <a:spcBef>
                <a:spcPts val="0"/>
              </a:spcBef>
              <a:spcAft>
                <a:spcPts val="0"/>
              </a:spcAft>
              <a:buClrTx/>
              <a:buSzTx/>
              <a:buFontTx/>
              <a:buNone/>
              <a:tabLst/>
            </a:pPr>
            <a:endParaRPr kumimoji="0" lang="nl-NL" sz="6500" b="0" i="0" u="none" strike="noStrike" cap="none" spc="0" normalizeH="0" baseline="0" dirty="0">
              <a:ln>
                <a:noFill/>
              </a:ln>
              <a:solidFill>
                <a:srgbClr val="000000"/>
              </a:solidFill>
              <a:effectLst/>
              <a:uFillTx/>
              <a:latin typeface="+mn-lt"/>
              <a:ea typeface="+mn-ea"/>
              <a:cs typeface="+mn-cs"/>
              <a:sym typeface="Helvetica Light"/>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menukaart design-03.jpg"/>
          <p:cNvPicPr>
            <a:picLocks noChangeAspect="1"/>
          </p:cNvPicPr>
          <p:nvPr/>
        </p:nvPicPr>
        <p:blipFill>
          <a:blip r:embed="rId2"/>
          <a:stretch>
            <a:fillRect/>
          </a:stretch>
        </p:blipFill>
        <p:spPr>
          <a:xfrm>
            <a:off x="2172" y="0"/>
            <a:ext cx="26665657" cy="37719001"/>
          </a:xfrm>
          <a:prstGeom prst="rect">
            <a:avLst/>
          </a:prstGeom>
          <a:ln w="25400">
            <a:miter lim="400000"/>
          </a:ln>
        </p:spPr>
      </p:pic>
      <p:graphicFrame>
        <p:nvGraphicFramePr>
          <p:cNvPr id="101" name="Table 101"/>
          <p:cNvGraphicFramePr/>
          <p:nvPr>
            <p:extLst>
              <p:ext uri="{D42A27DB-BD31-4B8C-83A1-F6EECF244321}">
                <p14:modId xmlns:p14="http://schemas.microsoft.com/office/powerpoint/2010/main" val="542827176"/>
              </p:ext>
            </p:extLst>
          </p:nvPr>
        </p:nvGraphicFramePr>
        <p:xfrm>
          <a:off x="1669704" y="6330108"/>
          <a:ext cx="22337125" cy="19329400"/>
        </p:xfrm>
        <a:graphic>
          <a:graphicData uri="http://schemas.openxmlformats.org/drawingml/2006/table">
            <a:tbl>
              <a:tblPr bandRow="1">
                <a:tableStyleId>{4C3C2611-4C71-4FC5-86AE-919BDF0F9419}</a:tableStyleId>
              </a:tblPr>
              <a:tblGrid>
                <a:gridCol w="19548512">
                  <a:extLst>
                    <a:ext uri="{9D8B030D-6E8A-4147-A177-3AD203B41FA5}">
                      <a16:colId xmlns:a16="http://schemas.microsoft.com/office/drawing/2014/main" val="20000"/>
                    </a:ext>
                  </a:extLst>
                </a:gridCol>
                <a:gridCol w="2788613">
                  <a:extLst>
                    <a:ext uri="{9D8B030D-6E8A-4147-A177-3AD203B41FA5}">
                      <a16:colId xmlns:a16="http://schemas.microsoft.com/office/drawing/2014/main" val="20001"/>
                    </a:ext>
                  </a:extLst>
                </a:gridCol>
              </a:tblGrid>
              <a:tr h="215900">
                <a:tc>
                  <a:txBody>
                    <a:bodyPr/>
                    <a:lstStyle/>
                    <a:p>
                      <a:pPr algn="l" defTabSz="449580">
                        <a:defRPr sz="6500" b="1">
                          <a:uFill>
                            <a:solidFill>
                              <a:srgbClr val="000000"/>
                            </a:solidFill>
                          </a:uFill>
                          <a:latin typeface="Times"/>
                          <a:ea typeface="Times"/>
                          <a:cs typeface="Times"/>
                          <a:sym typeface="Times"/>
                        </a:defRPr>
                      </a:pPr>
                      <a:endParaRPr lang="nl-NL" dirty="0"/>
                    </a:p>
                    <a:p>
                      <a:pPr algn="l" defTabSz="449580">
                        <a:defRPr sz="6500" b="1">
                          <a:uFill>
                            <a:solidFill>
                              <a:srgbClr val="000000"/>
                            </a:solidFill>
                          </a:uFill>
                          <a:latin typeface="Times"/>
                          <a:ea typeface="Times"/>
                          <a:cs typeface="Times"/>
                          <a:sym typeface="Times"/>
                        </a:defRPr>
                      </a:pPr>
                      <a:r>
                        <a:rPr dirty="0" err="1"/>
                        <a:t>Tomatensoep</a:t>
                      </a:r>
                      <a:endParaRPr dirty="0"/>
                    </a:p>
                    <a:p>
                      <a:pPr algn="l" defTabSz="449580">
                        <a:defRPr sz="6500" b="1">
                          <a:uFill>
                            <a:solidFill>
                              <a:srgbClr val="000000"/>
                            </a:solidFill>
                          </a:uFill>
                          <a:latin typeface="Times"/>
                          <a:ea typeface="Times"/>
                          <a:cs typeface="Times"/>
                          <a:sym typeface="Times"/>
                        </a:defRPr>
                      </a:pPr>
                      <a:endParaRPr dirty="0"/>
                    </a:p>
                    <a:p>
                      <a:pPr algn="l" defTabSz="449580">
                        <a:defRPr sz="6500" b="1">
                          <a:uFill>
                            <a:solidFill>
                              <a:srgbClr val="000000"/>
                            </a:solidFill>
                          </a:uFill>
                          <a:latin typeface="Times"/>
                          <a:ea typeface="Times"/>
                          <a:cs typeface="Times"/>
                          <a:sym typeface="Times"/>
                        </a:defRPr>
                      </a:pPr>
                      <a:r>
                        <a:rPr dirty="0" err="1"/>
                        <a:t>Kinderpannenkoek</a:t>
                      </a:r>
                      <a:r>
                        <a:rPr dirty="0"/>
                        <a:t> </a:t>
                      </a:r>
                      <a:r>
                        <a:rPr b="0" i="1" dirty="0"/>
                        <a:t>met </a:t>
                      </a:r>
                      <a:r>
                        <a:rPr b="0" i="1" dirty="0" err="1"/>
                        <a:t>stroop</a:t>
                      </a:r>
                      <a:r>
                        <a:rPr b="0" i="1" dirty="0"/>
                        <a:t> </a:t>
                      </a:r>
                      <a:r>
                        <a:rPr b="0" i="1" dirty="0" err="1"/>
                        <a:t>en</a:t>
                      </a:r>
                      <a:r>
                        <a:rPr b="0" i="1" dirty="0"/>
                        <a:t> </a:t>
                      </a:r>
                      <a:r>
                        <a:rPr b="0" i="1" dirty="0" err="1"/>
                        <a:t>suiker</a:t>
                      </a:r>
                      <a:endParaRPr dirty="0"/>
                    </a:p>
                    <a:p>
                      <a:pPr algn="l" defTabSz="449580">
                        <a:defRPr sz="6500" b="1">
                          <a:uFill>
                            <a:solidFill>
                              <a:srgbClr val="000000"/>
                            </a:solidFill>
                          </a:uFill>
                          <a:latin typeface="Times"/>
                          <a:ea typeface="Times"/>
                          <a:cs typeface="Times"/>
                          <a:sym typeface="Times"/>
                        </a:defRPr>
                      </a:pPr>
                      <a:r>
                        <a:rPr dirty="0"/>
                        <a:t>Kinder Schnitzel </a:t>
                      </a:r>
                    </a:p>
                    <a:p>
                      <a:pPr algn="l" defTabSz="449580">
                        <a:defRPr sz="6500" b="1">
                          <a:uFill>
                            <a:solidFill>
                              <a:srgbClr val="000000"/>
                            </a:solidFill>
                          </a:uFill>
                          <a:latin typeface="Times"/>
                          <a:ea typeface="Times"/>
                          <a:cs typeface="Times"/>
                          <a:sym typeface="Times"/>
                        </a:defRPr>
                      </a:pPr>
                      <a:r>
                        <a:rPr dirty="0"/>
                        <a:t>Pasta met </a:t>
                      </a:r>
                      <a:r>
                        <a:rPr dirty="0" err="1"/>
                        <a:t>tomatensaus</a:t>
                      </a:r>
                      <a:r>
                        <a:rPr dirty="0"/>
                        <a:t> </a:t>
                      </a:r>
                    </a:p>
                    <a:p>
                      <a:pPr algn="l" defTabSz="449580">
                        <a:defRPr sz="6500" b="1">
                          <a:uFill>
                            <a:solidFill>
                              <a:srgbClr val="000000"/>
                            </a:solidFill>
                          </a:uFill>
                          <a:latin typeface="Times"/>
                          <a:ea typeface="Times"/>
                          <a:cs typeface="Times"/>
                          <a:sym typeface="Times"/>
                        </a:defRPr>
                      </a:pPr>
                      <a:endParaRPr dirty="0"/>
                    </a:p>
                    <a:p>
                      <a:pPr algn="l" defTabSz="449580">
                        <a:defRPr sz="6500" b="1">
                          <a:uFill>
                            <a:solidFill>
                              <a:srgbClr val="000000"/>
                            </a:solidFill>
                          </a:uFill>
                          <a:latin typeface="Times"/>
                          <a:ea typeface="Times"/>
                          <a:cs typeface="Times"/>
                          <a:sym typeface="Times"/>
                        </a:defRPr>
                      </a:pPr>
                      <a:r>
                        <a:rPr lang="nl-NL" dirty="0" err="1"/>
                        <a:t>Kipnuggets</a:t>
                      </a:r>
                      <a:r>
                        <a:rPr lang="nl-NL" dirty="0"/>
                        <a:t> </a:t>
                      </a:r>
                      <a:r>
                        <a:rPr dirty="0"/>
                        <a:t>met frites </a:t>
                      </a:r>
                    </a:p>
                  </a:txBody>
                  <a:tcPr marL="50800" marR="50800" marT="50800" marB="50800" horzOverflow="overflow">
                    <a:solidFill>
                      <a:srgbClr val="000000">
                        <a:alpha val="0"/>
                      </a:srgbClr>
                    </a:solidFill>
                  </a:tcPr>
                </a:tc>
                <a:tc>
                  <a:txBody>
                    <a:bodyPr/>
                    <a:lstStyle/>
                    <a:p>
                      <a:pPr algn="l" defTabSz="449580">
                        <a:defRPr sz="6500" b="1">
                          <a:uFill>
                            <a:solidFill>
                              <a:srgbClr val="000000"/>
                            </a:solidFill>
                          </a:uFill>
                          <a:latin typeface="Times"/>
                          <a:ea typeface="Times"/>
                          <a:cs typeface="Times"/>
                          <a:sym typeface="Times"/>
                        </a:defRPr>
                      </a:pPr>
                      <a:endParaRPr dirty="0"/>
                    </a:p>
                    <a:p>
                      <a:pPr algn="l" defTabSz="449580">
                        <a:defRPr sz="6500" b="1">
                          <a:uFill>
                            <a:solidFill>
                              <a:srgbClr val="000000"/>
                            </a:solidFill>
                          </a:uFill>
                          <a:latin typeface="Times"/>
                          <a:ea typeface="Times"/>
                          <a:cs typeface="Times"/>
                          <a:sym typeface="Times"/>
                        </a:defRPr>
                      </a:pPr>
                      <a:r>
                        <a:rPr dirty="0"/>
                        <a:t>€ </a:t>
                      </a:r>
                      <a:r>
                        <a:rPr lang="nl-NL" dirty="0"/>
                        <a:t>6,50</a:t>
                      </a:r>
                      <a:endParaRPr dirty="0"/>
                    </a:p>
                    <a:p>
                      <a:pPr algn="l" defTabSz="449580">
                        <a:defRPr sz="6500" b="1">
                          <a:uFill>
                            <a:solidFill>
                              <a:srgbClr val="000000"/>
                            </a:solidFill>
                          </a:uFill>
                          <a:latin typeface="Times"/>
                          <a:ea typeface="Times"/>
                          <a:cs typeface="Times"/>
                          <a:sym typeface="Times"/>
                        </a:defRPr>
                      </a:pPr>
                      <a:endParaRPr dirty="0"/>
                    </a:p>
                    <a:p>
                      <a:pPr algn="l" defTabSz="449580">
                        <a:defRPr sz="6500" b="1">
                          <a:uFill>
                            <a:solidFill>
                              <a:srgbClr val="000000"/>
                            </a:solidFill>
                          </a:uFill>
                          <a:latin typeface="Times"/>
                          <a:ea typeface="Times"/>
                          <a:cs typeface="Times"/>
                          <a:sym typeface="Times"/>
                        </a:defRPr>
                      </a:pPr>
                      <a:r>
                        <a:rPr dirty="0"/>
                        <a:t>€ </a:t>
                      </a:r>
                      <a:r>
                        <a:rPr lang="nl-NL" dirty="0"/>
                        <a:t>7,50</a:t>
                      </a:r>
                      <a:endParaRPr dirty="0"/>
                    </a:p>
                    <a:p>
                      <a:pPr algn="l" defTabSz="449580">
                        <a:defRPr sz="6500" b="1">
                          <a:uFill>
                            <a:solidFill>
                              <a:srgbClr val="000000"/>
                            </a:solidFill>
                          </a:uFill>
                          <a:latin typeface="Times"/>
                          <a:ea typeface="Times"/>
                          <a:cs typeface="Times"/>
                          <a:sym typeface="Times"/>
                        </a:defRPr>
                      </a:pPr>
                      <a:r>
                        <a:rPr dirty="0"/>
                        <a:t>€ </a:t>
                      </a:r>
                      <a:r>
                        <a:rPr lang="nl-NL" dirty="0"/>
                        <a:t>9,50</a:t>
                      </a:r>
                      <a:endParaRPr dirty="0"/>
                    </a:p>
                    <a:p>
                      <a:pPr algn="l" defTabSz="449580">
                        <a:defRPr sz="6500" b="1">
                          <a:uFill>
                            <a:solidFill>
                              <a:srgbClr val="000000"/>
                            </a:solidFill>
                          </a:uFill>
                          <a:latin typeface="Times"/>
                          <a:ea typeface="Times"/>
                          <a:cs typeface="Times"/>
                          <a:sym typeface="Times"/>
                        </a:defRPr>
                      </a:pPr>
                      <a:r>
                        <a:rPr dirty="0"/>
                        <a:t>€ </a:t>
                      </a:r>
                      <a:r>
                        <a:rPr lang="nl-NL" dirty="0"/>
                        <a:t>8</a:t>
                      </a:r>
                      <a:r>
                        <a:rPr dirty="0"/>
                        <a:t>,50</a:t>
                      </a:r>
                    </a:p>
                    <a:p>
                      <a:pPr algn="l" defTabSz="449580">
                        <a:defRPr sz="6500" b="1">
                          <a:uFill>
                            <a:solidFill>
                              <a:srgbClr val="000000"/>
                            </a:solidFill>
                          </a:uFill>
                          <a:latin typeface="Times"/>
                          <a:ea typeface="Times"/>
                          <a:cs typeface="Times"/>
                          <a:sym typeface="Times"/>
                        </a:defRPr>
                      </a:pPr>
                      <a:endParaRPr dirty="0"/>
                    </a:p>
                    <a:p>
                      <a:pPr algn="l" defTabSz="449580">
                        <a:defRPr sz="6500" b="1">
                          <a:uFill>
                            <a:solidFill>
                              <a:srgbClr val="000000"/>
                            </a:solidFill>
                          </a:uFill>
                          <a:latin typeface="Times"/>
                          <a:ea typeface="Times"/>
                          <a:cs typeface="Times"/>
                          <a:sym typeface="Times"/>
                        </a:defRPr>
                      </a:pPr>
                      <a:r>
                        <a:rPr dirty="0"/>
                        <a:t>€ </a:t>
                      </a:r>
                      <a:r>
                        <a:rPr lang="nl-NL" dirty="0"/>
                        <a:t>8,</a:t>
                      </a:r>
                      <a:r>
                        <a:rPr dirty="0"/>
                        <a:t>5</a:t>
                      </a:r>
                      <a:r>
                        <a:rPr lang="nl-NL" dirty="0"/>
                        <a:t>0</a:t>
                      </a:r>
                      <a:endParaRPr dirty="0"/>
                    </a:p>
                  </a:txBody>
                  <a:tcPr marL="50800" marR="50800" marT="50800" marB="50800" horzOverflow="overflow">
                    <a:solidFill>
                      <a:srgbClr val="000000">
                        <a:alpha val="0"/>
                      </a:srgbClr>
                    </a:solidFill>
                  </a:tcPr>
                </a:tc>
                <a:extLst>
                  <a:ext uri="{0D108BD9-81ED-4DB2-BD59-A6C34878D82A}">
                    <a16:rowId xmlns:a16="http://schemas.microsoft.com/office/drawing/2014/main" val="10000"/>
                  </a:ext>
                </a:extLst>
              </a:tr>
              <a:tr h="196215">
                <a:tc>
                  <a:txBody>
                    <a:bodyPr/>
                    <a:lstStyle/>
                    <a:p>
                      <a:pPr algn="l" defTabSz="449580">
                        <a:defRPr sz="6500" b="1">
                          <a:uFill>
                            <a:solidFill>
                              <a:srgbClr val="000000"/>
                            </a:solidFill>
                          </a:uFill>
                          <a:latin typeface="Times"/>
                          <a:ea typeface="Times"/>
                          <a:cs typeface="Times"/>
                          <a:sym typeface="Times"/>
                        </a:defRPr>
                      </a:pPr>
                      <a:r>
                        <a:rPr dirty="0"/>
                        <a:t>1 </a:t>
                      </a:r>
                      <a:r>
                        <a:rPr dirty="0" err="1"/>
                        <a:t>kroket</a:t>
                      </a:r>
                      <a:r>
                        <a:rPr dirty="0"/>
                        <a:t> of 1 </a:t>
                      </a:r>
                      <a:r>
                        <a:rPr dirty="0" err="1"/>
                        <a:t>frikandel</a:t>
                      </a:r>
                      <a:r>
                        <a:rPr dirty="0"/>
                        <a:t> met frites </a:t>
                      </a:r>
                    </a:p>
                  </a:txBody>
                  <a:tcPr marL="50800" marR="50800" marT="50800" marB="50800" horzOverflow="overflow">
                    <a:solidFill>
                      <a:srgbClr val="000000">
                        <a:alpha val="0"/>
                      </a:srgbClr>
                    </a:solidFill>
                  </a:tcPr>
                </a:tc>
                <a:tc>
                  <a:txBody>
                    <a:bodyPr/>
                    <a:lstStyle/>
                    <a:p>
                      <a:pPr algn="l" defTabSz="449580">
                        <a:defRPr sz="6500" b="1">
                          <a:uFill>
                            <a:solidFill>
                              <a:srgbClr val="000000"/>
                            </a:solidFill>
                          </a:uFill>
                          <a:latin typeface="Times"/>
                          <a:ea typeface="Times"/>
                          <a:cs typeface="Times"/>
                          <a:sym typeface="Times"/>
                        </a:defRPr>
                      </a:pPr>
                      <a:r>
                        <a:rPr dirty="0"/>
                        <a:t>€ </a:t>
                      </a:r>
                      <a:r>
                        <a:rPr lang="nl-NL" dirty="0"/>
                        <a:t>8,</a:t>
                      </a:r>
                      <a:r>
                        <a:rPr dirty="0"/>
                        <a:t>50</a:t>
                      </a:r>
                      <a:endParaRPr lang="nl-NL" dirty="0"/>
                    </a:p>
                    <a:p>
                      <a:pPr algn="l" defTabSz="449580">
                        <a:defRPr sz="6500" b="1">
                          <a:uFill>
                            <a:solidFill>
                              <a:srgbClr val="000000"/>
                            </a:solidFill>
                          </a:uFill>
                          <a:latin typeface="Times"/>
                          <a:ea typeface="Times"/>
                          <a:cs typeface="Times"/>
                          <a:sym typeface="Times"/>
                        </a:defRPr>
                      </a:pPr>
                      <a:endParaRPr lang="nl-NL" dirty="0"/>
                    </a:p>
                    <a:p>
                      <a:pPr algn="l" defTabSz="449580">
                        <a:defRPr sz="6500" b="1">
                          <a:uFill>
                            <a:solidFill>
                              <a:srgbClr val="000000"/>
                            </a:solidFill>
                          </a:uFill>
                          <a:latin typeface="Times"/>
                          <a:ea typeface="Times"/>
                          <a:cs typeface="Times"/>
                          <a:sym typeface="Times"/>
                        </a:defRPr>
                      </a:pPr>
                      <a:endParaRPr lang="nl-NL" dirty="0"/>
                    </a:p>
                    <a:p>
                      <a:pPr algn="l" defTabSz="449580">
                        <a:defRPr sz="6500" b="1">
                          <a:uFill>
                            <a:solidFill>
                              <a:srgbClr val="000000"/>
                            </a:solidFill>
                          </a:uFill>
                          <a:latin typeface="Times"/>
                          <a:ea typeface="Times"/>
                          <a:cs typeface="Times"/>
                          <a:sym typeface="Times"/>
                        </a:defRPr>
                      </a:pPr>
                      <a:endParaRPr lang="nl-NL" dirty="0"/>
                    </a:p>
                    <a:p>
                      <a:pPr algn="l" defTabSz="449580">
                        <a:defRPr sz="6500" b="1">
                          <a:uFill>
                            <a:solidFill>
                              <a:srgbClr val="000000"/>
                            </a:solidFill>
                          </a:uFill>
                          <a:latin typeface="Times"/>
                          <a:ea typeface="Times"/>
                          <a:cs typeface="Times"/>
                          <a:sym typeface="Times"/>
                        </a:defRPr>
                      </a:pPr>
                      <a:endParaRPr dirty="0"/>
                    </a:p>
                    <a:p>
                      <a:pPr algn="l" defTabSz="449580">
                        <a:defRPr sz="6500" b="1">
                          <a:uFill>
                            <a:solidFill>
                              <a:srgbClr val="000000"/>
                            </a:solidFill>
                          </a:uFill>
                          <a:latin typeface="Times"/>
                          <a:ea typeface="Times"/>
                          <a:cs typeface="Times"/>
                          <a:sym typeface="Times"/>
                        </a:defRPr>
                      </a:pPr>
                      <a:endParaRPr dirty="0"/>
                    </a:p>
                    <a:p>
                      <a:pPr algn="l" defTabSz="449580">
                        <a:defRPr sz="6500" b="1">
                          <a:uFill>
                            <a:solidFill>
                              <a:srgbClr val="000000"/>
                            </a:solidFill>
                          </a:uFill>
                          <a:latin typeface="Times"/>
                          <a:ea typeface="Times"/>
                          <a:cs typeface="Times"/>
                          <a:sym typeface="Times"/>
                        </a:defRPr>
                      </a:pPr>
                      <a:endParaRPr dirty="0"/>
                    </a:p>
                  </a:txBody>
                  <a:tcPr marL="50800" marR="50800" marT="50800" marB="50800" horzOverflow="overflow">
                    <a:solidFill>
                      <a:srgbClr val="000000">
                        <a:alpha val="0"/>
                      </a:srgbClr>
                    </a:solidFill>
                  </a:tcPr>
                </a:tc>
                <a:extLst>
                  <a:ext uri="{0D108BD9-81ED-4DB2-BD59-A6C34878D82A}">
                    <a16:rowId xmlns:a16="http://schemas.microsoft.com/office/drawing/2014/main" val="10001"/>
                  </a:ext>
                </a:extLst>
              </a:tr>
              <a:tr h="215900">
                <a:tc>
                  <a:txBody>
                    <a:bodyPr/>
                    <a:lstStyle/>
                    <a:p>
                      <a:pPr algn="l" defTabSz="449580">
                        <a:defRPr sz="6500" b="1">
                          <a:uFill>
                            <a:solidFill>
                              <a:srgbClr val="000000"/>
                            </a:solidFill>
                          </a:uFill>
                          <a:latin typeface="Times"/>
                          <a:ea typeface="Times"/>
                          <a:cs typeface="Times"/>
                          <a:sym typeface="Times"/>
                        </a:defRPr>
                      </a:pPr>
                      <a:endParaRPr/>
                    </a:p>
                  </a:txBody>
                  <a:tcPr marL="50800" marR="50800" marT="50800" marB="50800" horzOverflow="overflow">
                    <a:solidFill>
                      <a:srgbClr val="000000">
                        <a:alpha val="0"/>
                      </a:srgbClr>
                    </a:solidFill>
                  </a:tcPr>
                </a:tc>
                <a:tc>
                  <a:txBody>
                    <a:bodyPr/>
                    <a:lstStyle/>
                    <a:p>
                      <a:pPr algn="l" defTabSz="449580">
                        <a:defRPr sz="6500" b="1">
                          <a:uFill>
                            <a:solidFill>
                              <a:srgbClr val="000000"/>
                            </a:solidFill>
                          </a:uFill>
                          <a:latin typeface="Times"/>
                          <a:ea typeface="Times"/>
                          <a:cs typeface="Times"/>
                          <a:sym typeface="Times"/>
                        </a:defRPr>
                      </a:pPr>
                      <a:endParaRPr/>
                    </a:p>
                  </a:txBody>
                  <a:tcPr marL="50800" marR="50800" marT="50800" marB="50800" horzOverflow="overflow">
                    <a:solidFill>
                      <a:srgbClr val="000000">
                        <a:alpha val="0"/>
                      </a:srgbClr>
                    </a:solidFill>
                  </a:tcPr>
                </a:tc>
                <a:extLst>
                  <a:ext uri="{0D108BD9-81ED-4DB2-BD59-A6C34878D82A}">
                    <a16:rowId xmlns:a16="http://schemas.microsoft.com/office/drawing/2014/main" val="10002"/>
                  </a:ext>
                </a:extLst>
              </a:tr>
              <a:tr h="215900">
                <a:tc>
                  <a:txBody>
                    <a:bodyPr/>
                    <a:lstStyle/>
                    <a:p>
                      <a:pPr algn="l" defTabSz="449580">
                        <a:defRPr sz="6500" b="1">
                          <a:uFill>
                            <a:solidFill>
                              <a:srgbClr val="000000"/>
                            </a:solidFill>
                          </a:uFill>
                          <a:latin typeface="Times"/>
                          <a:ea typeface="Times"/>
                          <a:cs typeface="Times"/>
                          <a:sym typeface="Times"/>
                        </a:defRPr>
                      </a:pPr>
                      <a:endParaRPr/>
                    </a:p>
                  </a:txBody>
                  <a:tcPr marL="50800" marR="50800" marT="50800" marB="50800" horzOverflow="overflow">
                    <a:solidFill>
                      <a:srgbClr val="000000">
                        <a:alpha val="0"/>
                      </a:srgbClr>
                    </a:solidFill>
                  </a:tcPr>
                </a:tc>
                <a:tc>
                  <a:txBody>
                    <a:bodyPr/>
                    <a:lstStyle/>
                    <a:p>
                      <a:pPr algn="l" defTabSz="449580">
                        <a:defRPr sz="6500" b="1">
                          <a:uFill>
                            <a:solidFill>
                              <a:srgbClr val="000000"/>
                            </a:solidFill>
                          </a:uFill>
                          <a:latin typeface="Times"/>
                          <a:ea typeface="Times"/>
                          <a:cs typeface="Times"/>
                          <a:sym typeface="Times"/>
                        </a:defRPr>
                      </a:pPr>
                      <a:endParaRPr/>
                    </a:p>
                  </a:txBody>
                  <a:tcPr marL="50800" marR="50800" marT="50800" marB="50800" horzOverflow="overflow">
                    <a:solidFill>
                      <a:srgbClr val="000000">
                        <a:alpha val="0"/>
                      </a:srgbClr>
                    </a:solidFill>
                  </a:tcPr>
                </a:tc>
                <a:extLst>
                  <a:ext uri="{0D108BD9-81ED-4DB2-BD59-A6C34878D82A}">
                    <a16:rowId xmlns:a16="http://schemas.microsoft.com/office/drawing/2014/main" val="10003"/>
                  </a:ext>
                </a:extLst>
              </a:tr>
              <a:tr h="215900">
                <a:tc>
                  <a:txBody>
                    <a:bodyPr/>
                    <a:lstStyle/>
                    <a:p>
                      <a:pPr algn="l" defTabSz="449580">
                        <a:defRPr sz="6500" b="1">
                          <a:uFill>
                            <a:solidFill>
                              <a:srgbClr val="000000"/>
                            </a:solidFill>
                          </a:uFill>
                          <a:latin typeface="Times"/>
                          <a:ea typeface="Times"/>
                          <a:cs typeface="Times"/>
                          <a:sym typeface="Times"/>
                        </a:defRPr>
                      </a:pPr>
                      <a:endParaRPr dirty="0"/>
                    </a:p>
                    <a:p>
                      <a:pPr algn="l" defTabSz="449580">
                        <a:defRPr sz="6500" b="1">
                          <a:uFill>
                            <a:solidFill>
                              <a:srgbClr val="000000"/>
                            </a:solidFill>
                          </a:uFill>
                          <a:latin typeface="Times"/>
                          <a:ea typeface="Times"/>
                          <a:cs typeface="Times"/>
                          <a:sym typeface="Times"/>
                        </a:defRPr>
                      </a:pPr>
                      <a:endParaRPr dirty="0"/>
                    </a:p>
                  </a:txBody>
                  <a:tcPr marL="50800" marR="50800" marT="50800" marB="50800" horzOverflow="overflow">
                    <a:solidFill>
                      <a:srgbClr val="000000">
                        <a:alpha val="0"/>
                      </a:srgbClr>
                    </a:solidFill>
                  </a:tcPr>
                </a:tc>
                <a:tc>
                  <a:txBody>
                    <a:bodyPr/>
                    <a:lstStyle/>
                    <a:p>
                      <a:pPr algn="l" defTabSz="449580">
                        <a:defRPr sz="6500" b="1">
                          <a:uFill>
                            <a:solidFill>
                              <a:srgbClr val="000000"/>
                            </a:solidFill>
                          </a:uFill>
                          <a:latin typeface="Times"/>
                          <a:ea typeface="Times"/>
                          <a:cs typeface="Times"/>
                          <a:sym typeface="Times"/>
                        </a:defRPr>
                      </a:pPr>
                      <a:endParaRPr dirty="0"/>
                    </a:p>
                  </a:txBody>
                  <a:tcPr marL="50800" marR="50800" marT="50800" marB="50800" horzOverflow="overflow">
                    <a:solidFill>
                      <a:srgbClr val="000000">
                        <a:alpha val="0"/>
                      </a:srgbClr>
                    </a:solidFill>
                  </a:tcPr>
                </a:tc>
                <a:extLst>
                  <a:ext uri="{0D108BD9-81ED-4DB2-BD59-A6C34878D82A}">
                    <a16:rowId xmlns:a16="http://schemas.microsoft.com/office/drawing/2014/main" val="10004"/>
                  </a:ext>
                </a:extLst>
              </a:tr>
            </a:tbl>
          </a:graphicData>
        </a:graphic>
      </p:graphicFrame>
      <p:sp>
        <p:nvSpPr>
          <p:cNvPr id="102" name="Shape 102"/>
          <p:cNvSpPr/>
          <p:nvPr/>
        </p:nvSpPr>
        <p:spPr>
          <a:xfrm>
            <a:off x="935451" y="16015650"/>
            <a:ext cx="23805629" cy="3211214"/>
          </a:xfrm>
          <a:prstGeom prst="rect">
            <a:avLst/>
          </a:prstGeom>
          <a:ln w="25400">
            <a:miter lim="400000"/>
          </a:ln>
          <a:extLst>
            <a:ext uri="{C572A759-6A51-4108-AA02-DFA0A04FC94B}">
              <ma14:wrappingTextBoxFlag xmlns:ma14="http://schemas.microsoft.com/office/mac/drawingml/2011/main" xmlns="" val="1"/>
            </a:ext>
          </a:extLst>
        </p:spPr>
        <p:txBody>
          <a:bodyPr lIns="104179" tIns="104179" rIns="104179" bIns="104179" anchor="ctr">
            <a:spAutoFit/>
          </a:bodyPr>
          <a:lstStyle/>
          <a:p>
            <a:pPr defTabSz="449580">
              <a:defRPr sz="6500" b="1">
                <a:uFill>
                  <a:solidFill>
                    <a:srgbClr val="000000"/>
                  </a:solidFill>
                </a:uFill>
                <a:latin typeface="Times"/>
                <a:ea typeface="Times"/>
                <a:cs typeface="Times"/>
                <a:sym typeface="Times"/>
              </a:defRPr>
            </a:pPr>
            <a:endParaRPr dirty="0"/>
          </a:p>
          <a:p>
            <a:pPr defTabSz="449580">
              <a:defRPr sz="6500" b="1">
                <a:uFill>
                  <a:solidFill>
                    <a:srgbClr val="000000"/>
                  </a:solidFill>
                </a:uFill>
                <a:latin typeface="Times"/>
                <a:ea typeface="Times"/>
                <a:cs typeface="Times"/>
                <a:sym typeface="Times"/>
              </a:defRPr>
            </a:pPr>
            <a:r>
              <a:rPr dirty="0" err="1"/>
              <a:t>Deze</a:t>
            </a:r>
            <a:r>
              <a:rPr dirty="0"/>
              <a:t> </a:t>
            </a:r>
            <a:r>
              <a:rPr dirty="0" err="1"/>
              <a:t>gerechten</a:t>
            </a:r>
            <a:r>
              <a:rPr dirty="0"/>
              <a:t> </a:t>
            </a:r>
            <a:r>
              <a:rPr dirty="0" err="1"/>
              <a:t>worden</a:t>
            </a:r>
            <a:r>
              <a:rPr dirty="0"/>
              <a:t> </a:t>
            </a:r>
            <a:r>
              <a:rPr dirty="0" err="1"/>
              <a:t>geserveerd</a:t>
            </a:r>
            <a:r>
              <a:rPr dirty="0"/>
              <a:t> </a:t>
            </a:r>
            <a:br>
              <a:rPr lang="nl-NL" dirty="0"/>
            </a:br>
            <a:r>
              <a:rPr dirty="0"/>
              <a:t>met </a:t>
            </a:r>
            <a:r>
              <a:rPr dirty="0" err="1"/>
              <a:t>appelmoes</a:t>
            </a:r>
            <a:r>
              <a:rPr dirty="0"/>
              <a:t> </a:t>
            </a:r>
            <a:r>
              <a:rPr lang="nl-NL" dirty="0"/>
              <a:t>of</a:t>
            </a:r>
            <a:r>
              <a:rPr dirty="0"/>
              <a:t> </a:t>
            </a:r>
            <a:r>
              <a:rPr dirty="0" err="1"/>
              <a:t>mayonaise</a:t>
            </a:r>
            <a:r>
              <a:rPr dirty="0"/>
              <a:t> </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menukaart design-07.jpg"/>
          <p:cNvPicPr>
            <a:picLocks noChangeAspect="1"/>
          </p:cNvPicPr>
          <p:nvPr/>
        </p:nvPicPr>
        <p:blipFill>
          <a:blip r:embed="rId2"/>
          <a:stretch>
            <a:fillRect/>
          </a:stretch>
        </p:blipFill>
        <p:spPr>
          <a:xfrm>
            <a:off x="0" y="-577516"/>
            <a:ext cx="26670000" cy="37719000"/>
          </a:xfrm>
          <a:prstGeom prst="rect">
            <a:avLst/>
          </a:prstGeom>
          <a:ln w="25400">
            <a:miter lim="400000"/>
          </a:ln>
        </p:spPr>
      </p:pic>
      <p:graphicFrame>
        <p:nvGraphicFramePr>
          <p:cNvPr id="105" name="Table 105"/>
          <p:cNvGraphicFramePr/>
          <p:nvPr>
            <p:extLst>
              <p:ext uri="{D42A27DB-BD31-4B8C-83A1-F6EECF244321}">
                <p14:modId xmlns:p14="http://schemas.microsoft.com/office/powerpoint/2010/main" val="1335003244"/>
              </p:ext>
            </p:extLst>
          </p:nvPr>
        </p:nvGraphicFramePr>
        <p:xfrm>
          <a:off x="2135697" y="7014773"/>
          <a:ext cx="22398606" cy="22910800"/>
        </p:xfrm>
        <a:graphic>
          <a:graphicData uri="http://schemas.openxmlformats.org/drawingml/2006/table">
            <a:tbl>
              <a:tblPr bandRow="1">
                <a:tableStyleId>{4C3C2611-4C71-4FC5-86AE-919BDF0F9419}</a:tableStyleId>
              </a:tblPr>
              <a:tblGrid>
                <a:gridCol w="19214510">
                  <a:extLst>
                    <a:ext uri="{9D8B030D-6E8A-4147-A177-3AD203B41FA5}">
                      <a16:colId xmlns:a16="http://schemas.microsoft.com/office/drawing/2014/main" val="20000"/>
                    </a:ext>
                  </a:extLst>
                </a:gridCol>
                <a:gridCol w="3184096">
                  <a:extLst>
                    <a:ext uri="{9D8B030D-6E8A-4147-A177-3AD203B41FA5}">
                      <a16:colId xmlns:a16="http://schemas.microsoft.com/office/drawing/2014/main" val="20001"/>
                    </a:ext>
                  </a:extLst>
                </a:gridCol>
              </a:tblGrid>
              <a:tr h="215900">
                <a:tc>
                  <a:txBody>
                    <a:bodyPr/>
                    <a:lstStyle/>
                    <a:p>
                      <a:pPr algn="l" defTabSz="449580">
                        <a:defRPr sz="6500" b="1">
                          <a:uFill>
                            <a:solidFill>
                              <a:srgbClr val="000000"/>
                            </a:solidFill>
                          </a:uFill>
                          <a:latin typeface="Times"/>
                          <a:ea typeface="Times"/>
                          <a:cs typeface="Times"/>
                          <a:sym typeface="Times"/>
                        </a:defRPr>
                      </a:pPr>
                      <a:r>
                        <a:rPr dirty="0"/>
                        <a:t>Dame Blanche </a:t>
                      </a:r>
                    </a:p>
                  </a:txBody>
                  <a:tcPr marL="50800" marR="50800" marT="50800" marB="50800" horzOverflow="overflow">
                    <a:solidFill>
                      <a:srgbClr val="000000">
                        <a:alpha val="0"/>
                      </a:srgbClr>
                    </a:solidFill>
                  </a:tcPr>
                </a:tc>
                <a:tc>
                  <a:txBody>
                    <a:bodyPr/>
                    <a:lstStyle/>
                    <a:p>
                      <a:pPr algn="l" defTabSz="449580">
                        <a:defRPr sz="6500" b="1">
                          <a:uFill>
                            <a:solidFill>
                              <a:srgbClr val="000000"/>
                            </a:solidFill>
                          </a:uFill>
                          <a:latin typeface="Times"/>
                          <a:ea typeface="Times"/>
                          <a:cs typeface="Times"/>
                          <a:sym typeface="Times"/>
                        </a:defRPr>
                      </a:pPr>
                      <a:r>
                        <a:rPr dirty="0"/>
                        <a:t>€ </a:t>
                      </a:r>
                      <a:r>
                        <a:rPr lang="nl-NL" dirty="0"/>
                        <a:t>8,25</a:t>
                      </a:r>
                      <a:endParaRPr dirty="0"/>
                    </a:p>
                  </a:txBody>
                  <a:tcPr marL="50800" marR="50800" marT="50800" marB="50800" horzOverflow="overflow">
                    <a:solidFill>
                      <a:srgbClr val="000000">
                        <a:alpha val="0"/>
                      </a:srgbClr>
                    </a:solidFill>
                  </a:tcPr>
                </a:tc>
                <a:extLst>
                  <a:ext uri="{0D108BD9-81ED-4DB2-BD59-A6C34878D82A}">
                    <a16:rowId xmlns:a16="http://schemas.microsoft.com/office/drawing/2014/main" val="10000"/>
                  </a:ext>
                </a:extLst>
              </a:tr>
              <a:tr h="215900">
                <a:tc>
                  <a:txBody>
                    <a:bodyPr/>
                    <a:lstStyle/>
                    <a:p>
                      <a:pPr algn="l" defTabSz="449580">
                        <a:defRPr sz="6500" b="1">
                          <a:uFill>
                            <a:solidFill>
                              <a:srgbClr val="000000"/>
                            </a:solidFill>
                          </a:uFill>
                          <a:latin typeface="Times"/>
                          <a:ea typeface="Times"/>
                          <a:cs typeface="Times"/>
                          <a:sym typeface="Times"/>
                        </a:defRPr>
                      </a:pPr>
                      <a:r>
                        <a:t>Bananasplit</a:t>
                      </a:r>
                    </a:p>
                    <a:p>
                      <a:pPr algn="l" defTabSz="449580">
                        <a:defRPr sz="6500" b="1">
                          <a:uFill>
                            <a:solidFill>
                              <a:srgbClr val="000000"/>
                            </a:solidFill>
                          </a:uFill>
                          <a:latin typeface="Times"/>
                          <a:ea typeface="Times"/>
                          <a:cs typeface="Times"/>
                          <a:sym typeface="Times"/>
                        </a:defRPr>
                      </a:pPr>
                      <a:r>
                        <a:t>Coupe Advocaatje </a:t>
                      </a:r>
                    </a:p>
                  </a:txBody>
                  <a:tcPr marL="50800" marR="50800" marT="50800" marB="50800" horzOverflow="overflow">
                    <a:solidFill>
                      <a:srgbClr val="000000">
                        <a:alpha val="0"/>
                      </a:srgbClr>
                    </a:solidFill>
                  </a:tcPr>
                </a:tc>
                <a:tc>
                  <a:txBody>
                    <a:bodyPr/>
                    <a:lstStyle/>
                    <a:p>
                      <a:pPr algn="l" defTabSz="449580">
                        <a:defRPr sz="6500" b="1">
                          <a:uFill>
                            <a:solidFill>
                              <a:srgbClr val="000000"/>
                            </a:solidFill>
                          </a:uFill>
                          <a:latin typeface="Times"/>
                          <a:ea typeface="Times"/>
                          <a:cs typeface="Times"/>
                          <a:sym typeface="Times"/>
                        </a:defRPr>
                      </a:pPr>
                      <a:r>
                        <a:rPr dirty="0"/>
                        <a:t>€ </a:t>
                      </a:r>
                      <a:r>
                        <a:rPr lang="nl-NL" dirty="0"/>
                        <a:t>8,50</a:t>
                      </a:r>
                      <a:endParaRPr dirty="0"/>
                    </a:p>
                    <a:p>
                      <a:pPr algn="l" defTabSz="449580">
                        <a:defRPr sz="6500" b="1">
                          <a:uFill>
                            <a:solidFill>
                              <a:srgbClr val="000000"/>
                            </a:solidFill>
                          </a:uFill>
                          <a:latin typeface="Times"/>
                          <a:ea typeface="Times"/>
                          <a:cs typeface="Times"/>
                          <a:sym typeface="Times"/>
                        </a:defRPr>
                      </a:pPr>
                      <a:r>
                        <a:rPr dirty="0"/>
                        <a:t>€ </a:t>
                      </a:r>
                      <a:r>
                        <a:rPr lang="nl-NL" dirty="0"/>
                        <a:t>8,50</a:t>
                      </a:r>
                      <a:endParaRPr dirty="0"/>
                    </a:p>
                  </a:txBody>
                  <a:tcPr marL="50800" marR="50800" marT="50800" marB="50800" horzOverflow="overflow">
                    <a:solidFill>
                      <a:srgbClr val="000000">
                        <a:alpha val="0"/>
                      </a:srgbClr>
                    </a:solidFill>
                  </a:tcPr>
                </a:tc>
                <a:extLst>
                  <a:ext uri="{0D108BD9-81ED-4DB2-BD59-A6C34878D82A}">
                    <a16:rowId xmlns:a16="http://schemas.microsoft.com/office/drawing/2014/main" val="10001"/>
                  </a:ext>
                </a:extLst>
              </a:tr>
              <a:tr h="215900">
                <a:tc>
                  <a:txBody>
                    <a:bodyPr/>
                    <a:lstStyle/>
                    <a:p>
                      <a:pPr algn="l" defTabSz="449580">
                        <a:defRPr sz="6500" b="1">
                          <a:uFill>
                            <a:solidFill>
                              <a:srgbClr val="000000"/>
                            </a:solidFill>
                          </a:uFill>
                          <a:latin typeface="Times"/>
                          <a:ea typeface="Times"/>
                          <a:cs typeface="Times"/>
                          <a:sym typeface="Times"/>
                        </a:defRPr>
                      </a:pPr>
                      <a:r>
                        <a:rPr dirty="0"/>
                        <a:t>Coupe C</a:t>
                      </a:r>
                      <a:r>
                        <a:rPr lang="nl-NL" dirty="0"/>
                        <a:t>é</a:t>
                      </a:r>
                      <a:r>
                        <a:rPr dirty="0"/>
                        <a:t>line </a:t>
                      </a:r>
                      <a:r>
                        <a:rPr b="0" i="1" dirty="0" err="1"/>
                        <a:t>kinderijs</a:t>
                      </a:r>
                      <a:r>
                        <a:rPr b="0" i="1" dirty="0"/>
                        <a:t> met </a:t>
                      </a:r>
                      <a:r>
                        <a:rPr b="0" i="1" dirty="0" err="1"/>
                        <a:t>snoepjes</a:t>
                      </a:r>
                      <a:endParaRPr b="0" i="1" dirty="0"/>
                    </a:p>
                  </a:txBody>
                  <a:tcPr marL="50800" marR="50800" marT="50800" marB="50800" horzOverflow="overflow">
                    <a:solidFill>
                      <a:srgbClr val="000000">
                        <a:alpha val="0"/>
                      </a:srgbClr>
                    </a:solidFill>
                  </a:tcPr>
                </a:tc>
                <a:tc>
                  <a:txBody>
                    <a:bodyPr/>
                    <a:lstStyle/>
                    <a:p>
                      <a:pPr algn="l" defTabSz="449580">
                        <a:defRPr sz="6500" b="1">
                          <a:uFill>
                            <a:solidFill>
                              <a:srgbClr val="000000"/>
                            </a:solidFill>
                          </a:uFill>
                          <a:latin typeface="Times"/>
                          <a:ea typeface="Times"/>
                          <a:cs typeface="Times"/>
                          <a:sym typeface="Times"/>
                        </a:defRPr>
                      </a:pPr>
                      <a:r>
                        <a:rPr dirty="0"/>
                        <a:t>€ </a:t>
                      </a:r>
                      <a:r>
                        <a:rPr lang="nl-NL" dirty="0"/>
                        <a:t>5,00</a:t>
                      </a:r>
                      <a:endParaRPr dirty="0"/>
                    </a:p>
                  </a:txBody>
                  <a:tcPr marL="50800" marR="50800" marT="50800" marB="50800" horzOverflow="overflow">
                    <a:solidFill>
                      <a:srgbClr val="000000">
                        <a:alpha val="0"/>
                      </a:srgbClr>
                    </a:solidFill>
                  </a:tcPr>
                </a:tc>
                <a:extLst>
                  <a:ext uri="{0D108BD9-81ED-4DB2-BD59-A6C34878D82A}">
                    <a16:rowId xmlns:a16="http://schemas.microsoft.com/office/drawing/2014/main" val="10002"/>
                  </a:ext>
                </a:extLst>
              </a:tr>
              <a:tr h="355600">
                <a:tc>
                  <a:txBody>
                    <a:bodyPr/>
                    <a:lstStyle/>
                    <a:p>
                      <a:pPr algn="l" defTabSz="449580">
                        <a:defRPr sz="6500" b="1">
                          <a:uFill>
                            <a:solidFill>
                              <a:srgbClr val="000000"/>
                            </a:solidFill>
                          </a:uFill>
                          <a:latin typeface="Times"/>
                          <a:ea typeface="Times"/>
                          <a:cs typeface="Times"/>
                          <a:sym typeface="Times"/>
                        </a:defRPr>
                      </a:pPr>
                      <a:r>
                        <a:t>Vers fruit </a:t>
                      </a:r>
                    </a:p>
                  </a:txBody>
                  <a:tcPr marL="50800" marR="50800" marT="50800" marB="50800" horzOverflow="overflow">
                    <a:solidFill>
                      <a:srgbClr val="000000">
                        <a:alpha val="0"/>
                      </a:srgbClr>
                    </a:solidFill>
                  </a:tcPr>
                </a:tc>
                <a:tc>
                  <a:txBody>
                    <a:bodyPr/>
                    <a:lstStyle/>
                    <a:p>
                      <a:pPr algn="l" defTabSz="449580">
                        <a:defRPr sz="6500" b="1">
                          <a:uFill>
                            <a:solidFill>
                              <a:srgbClr val="000000"/>
                            </a:solidFill>
                          </a:uFill>
                          <a:latin typeface="Times"/>
                          <a:ea typeface="Times"/>
                          <a:cs typeface="Times"/>
                          <a:sym typeface="Times"/>
                        </a:defRPr>
                      </a:pPr>
                      <a:r>
                        <a:rPr dirty="0"/>
                        <a:t>€ </a:t>
                      </a:r>
                      <a:r>
                        <a:rPr lang="nl-NL" dirty="0"/>
                        <a:t>8,00</a:t>
                      </a:r>
                      <a:endParaRPr dirty="0"/>
                    </a:p>
                  </a:txBody>
                  <a:tcPr marL="50800" marR="50800" marT="50800" marB="50800" horzOverflow="overflow">
                    <a:solidFill>
                      <a:srgbClr val="000000">
                        <a:alpha val="0"/>
                      </a:srgbClr>
                    </a:solidFill>
                  </a:tcPr>
                </a:tc>
                <a:extLst>
                  <a:ext uri="{0D108BD9-81ED-4DB2-BD59-A6C34878D82A}">
                    <a16:rowId xmlns:a16="http://schemas.microsoft.com/office/drawing/2014/main" val="10003"/>
                  </a:ext>
                </a:extLst>
              </a:tr>
              <a:tr h="215900">
                <a:tc>
                  <a:txBody>
                    <a:bodyPr/>
                    <a:lstStyle/>
                    <a:p>
                      <a:pPr algn="l" defTabSz="449580">
                        <a:defRPr sz="6500" b="1">
                          <a:uFill>
                            <a:solidFill>
                              <a:srgbClr val="000000"/>
                            </a:solidFill>
                          </a:uFill>
                          <a:latin typeface="Times"/>
                          <a:ea typeface="Times"/>
                          <a:cs typeface="Times"/>
                          <a:sym typeface="Times"/>
                        </a:defRPr>
                      </a:pPr>
                      <a:r>
                        <a:t>Vers fruit met ijs</a:t>
                      </a:r>
                    </a:p>
                  </a:txBody>
                  <a:tcPr marL="50800" marR="50800" marT="50800" marB="50800" horzOverflow="overflow">
                    <a:solidFill>
                      <a:srgbClr val="000000">
                        <a:alpha val="0"/>
                      </a:srgbClr>
                    </a:solidFill>
                  </a:tcPr>
                </a:tc>
                <a:tc>
                  <a:txBody>
                    <a:bodyPr/>
                    <a:lstStyle/>
                    <a:p>
                      <a:pPr algn="l" defTabSz="449580">
                        <a:defRPr sz="6500" b="1">
                          <a:uFill>
                            <a:solidFill>
                              <a:srgbClr val="000000"/>
                            </a:solidFill>
                          </a:uFill>
                          <a:latin typeface="Times"/>
                          <a:ea typeface="Times"/>
                          <a:cs typeface="Times"/>
                          <a:sym typeface="Times"/>
                        </a:defRPr>
                      </a:pPr>
                      <a:r>
                        <a:rPr dirty="0"/>
                        <a:t>€ </a:t>
                      </a:r>
                      <a:r>
                        <a:rPr lang="nl-NL" dirty="0"/>
                        <a:t>9,50</a:t>
                      </a:r>
                      <a:endParaRPr dirty="0"/>
                    </a:p>
                  </a:txBody>
                  <a:tcPr marL="50800" marR="50800" marT="50800" marB="50800" horzOverflow="overflow">
                    <a:solidFill>
                      <a:srgbClr val="000000">
                        <a:alpha val="0"/>
                      </a:srgbClr>
                    </a:solidFill>
                  </a:tcPr>
                </a:tc>
                <a:extLst>
                  <a:ext uri="{0D108BD9-81ED-4DB2-BD59-A6C34878D82A}">
                    <a16:rowId xmlns:a16="http://schemas.microsoft.com/office/drawing/2014/main" val="10004"/>
                  </a:ext>
                </a:extLst>
              </a:tr>
              <a:tr h="198755">
                <a:tc>
                  <a:txBody>
                    <a:bodyPr/>
                    <a:lstStyle/>
                    <a:p>
                      <a:pPr algn="l" defTabSz="449580">
                        <a:defRPr sz="6500" b="1">
                          <a:uFill>
                            <a:solidFill>
                              <a:srgbClr val="000000"/>
                            </a:solidFill>
                          </a:uFill>
                          <a:latin typeface="Times"/>
                          <a:ea typeface="Times"/>
                          <a:cs typeface="Times"/>
                          <a:sym typeface="Times"/>
                        </a:defRPr>
                      </a:pPr>
                      <a:r>
                        <a:rPr dirty="0" err="1"/>
                        <a:t>Kaasplankje</a:t>
                      </a:r>
                      <a:br>
                        <a:rPr dirty="0"/>
                      </a:br>
                      <a:r>
                        <a:rPr b="0" i="1" dirty="0"/>
                        <a:t>Met diverse </a:t>
                      </a:r>
                      <a:r>
                        <a:rPr b="0" i="1" dirty="0" err="1"/>
                        <a:t>soorten</a:t>
                      </a:r>
                      <a:r>
                        <a:rPr b="0" i="1" dirty="0"/>
                        <a:t> kaas, </a:t>
                      </a:r>
                      <a:r>
                        <a:rPr b="0" i="1" dirty="0" err="1"/>
                        <a:t>stroop</a:t>
                      </a:r>
                      <a:r>
                        <a:rPr b="0" i="1" dirty="0"/>
                        <a:t> </a:t>
                      </a:r>
                      <a:r>
                        <a:rPr b="0" i="1" dirty="0" err="1"/>
                        <a:t>en</a:t>
                      </a:r>
                      <a:r>
                        <a:rPr b="0" i="1" dirty="0"/>
                        <a:t> brood </a:t>
                      </a:r>
                      <a:endParaRPr lang="nl-NL" b="0" i="1" dirty="0"/>
                    </a:p>
                    <a:p>
                      <a:pPr algn="l" defTabSz="449580">
                        <a:defRPr sz="6500" b="1">
                          <a:uFill>
                            <a:solidFill>
                              <a:srgbClr val="000000"/>
                            </a:solidFill>
                          </a:uFill>
                          <a:latin typeface="Times"/>
                          <a:ea typeface="Times"/>
                          <a:cs typeface="Times"/>
                          <a:sym typeface="Times"/>
                        </a:defRPr>
                      </a:pPr>
                      <a:endParaRPr lang="nl-NL" b="0" i="1" dirty="0"/>
                    </a:p>
                    <a:p>
                      <a:pPr algn="l" defTabSz="449580">
                        <a:defRPr sz="6500" b="1">
                          <a:uFill>
                            <a:solidFill>
                              <a:srgbClr val="000000"/>
                            </a:solidFill>
                          </a:uFill>
                          <a:latin typeface="Times"/>
                          <a:ea typeface="Times"/>
                          <a:cs typeface="Times"/>
                          <a:sym typeface="Times"/>
                        </a:defRPr>
                      </a:pPr>
                      <a:r>
                        <a:rPr lang="nl-NL" b="1" i="0" dirty="0"/>
                        <a:t>Klein ijs met slagroom </a:t>
                      </a:r>
                    </a:p>
                    <a:p>
                      <a:pPr algn="l" defTabSz="449580">
                        <a:defRPr sz="6500" b="1">
                          <a:uFill>
                            <a:solidFill>
                              <a:srgbClr val="000000"/>
                            </a:solidFill>
                          </a:uFill>
                          <a:latin typeface="Times"/>
                          <a:ea typeface="Times"/>
                          <a:cs typeface="Times"/>
                          <a:sym typeface="Times"/>
                        </a:defRPr>
                      </a:pPr>
                      <a:r>
                        <a:rPr lang="nl-NL" b="1" i="0" dirty="0"/>
                        <a:t>Advocaatje met slagroom (zonder ijs)</a:t>
                      </a:r>
                    </a:p>
                    <a:p>
                      <a:pPr algn="l" defTabSz="449580">
                        <a:defRPr sz="6500" b="1">
                          <a:uFill>
                            <a:solidFill>
                              <a:srgbClr val="000000"/>
                            </a:solidFill>
                          </a:uFill>
                          <a:latin typeface="Times"/>
                          <a:ea typeface="Times"/>
                          <a:cs typeface="Times"/>
                          <a:sym typeface="Times"/>
                        </a:defRPr>
                      </a:pPr>
                      <a:endParaRPr b="0" i="1" dirty="0"/>
                    </a:p>
                  </a:txBody>
                  <a:tcPr marL="50800" marR="50800" marT="50800" marB="50800" horzOverflow="overflow">
                    <a:solidFill>
                      <a:srgbClr val="000000">
                        <a:alpha val="0"/>
                      </a:srgbClr>
                    </a:solidFill>
                  </a:tcPr>
                </a:tc>
                <a:tc>
                  <a:txBody>
                    <a:bodyPr/>
                    <a:lstStyle/>
                    <a:p>
                      <a:pPr marL="0" marR="0" lvl="0" indent="0" algn="l" defTabSz="449580" rtl="0" eaLnBrk="1" fontAlgn="auto" latinLnBrk="0" hangingPunct="1">
                        <a:lnSpc>
                          <a:spcPct val="100000"/>
                        </a:lnSpc>
                        <a:spcBef>
                          <a:spcPts val="0"/>
                        </a:spcBef>
                        <a:spcAft>
                          <a:spcPts val="0"/>
                        </a:spcAft>
                        <a:buClrTx/>
                        <a:buSzTx/>
                        <a:buFontTx/>
                        <a:buNone/>
                        <a:tabLst/>
                        <a:defRPr sz="6500" b="1">
                          <a:uFill>
                            <a:solidFill>
                              <a:srgbClr val="000000"/>
                            </a:solidFill>
                          </a:uFill>
                          <a:latin typeface="Times"/>
                          <a:ea typeface="Times"/>
                          <a:cs typeface="Times"/>
                          <a:sym typeface="Times"/>
                        </a:defRPr>
                      </a:pPr>
                      <a:r>
                        <a:rPr dirty="0"/>
                        <a:t>€ </a:t>
                      </a:r>
                      <a:r>
                        <a:rPr lang="nl-NL" dirty="0"/>
                        <a:t>11,50</a:t>
                      </a:r>
                    </a:p>
                    <a:p>
                      <a:pPr marL="0" marR="0" lvl="0" indent="0" algn="l" defTabSz="449580" rtl="0" eaLnBrk="1" fontAlgn="auto" latinLnBrk="0" hangingPunct="1">
                        <a:lnSpc>
                          <a:spcPct val="100000"/>
                        </a:lnSpc>
                        <a:spcBef>
                          <a:spcPts val="0"/>
                        </a:spcBef>
                        <a:spcAft>
                          <a:spcPts val="0"/>
                        </a:spcAft>
                        <a:buClrTx/>
                        <a:buSzTx/>
                        <a:buFontTx/>
                        <a:buNone/>
                        <a:tabLst/>
                        <a:defRPr sz="6500" b="1">
                          <a:uFill>
                            <a:solidFill>
                              <a:srgbClr val="000000"/>
                            </a:solidFill>
                          </a:uFill>
                          <a:latin typeface="Times"/>
                          <a:ea typeface="Times"/>
                          <a:cs typeface="Times"/>
                          <a:sym typeface="Times"/>
                        </a:defRPr>
                      </a:pPr>
                      <a:endParaRPr lang="nl-NL" dirty="0"/>
                    </a:p>
                    <a:p>
                      <a:pPr marL="0" marR="0" lvl="0" indent="0" algn="l" defTabSz="449580" rtl="0" eaLnBrk="1" fontAlgn="auto" latinLnBrk="0" hangingPunct="1">
                        <a:lnSpc>
                          <a:spcPct val="100000"/>
                        </a:lnSpc>
                        <a:spcBef>
                          <a:spcPts val="0"/>
                        </a:spcBef>
                        <a:spcAft>
                          <a:spcPts val="0"/>
                        </a:spcAft>
                        <a:buClrTx/>
                        <a:buSzTx/>
                        <a:buFontTx/>
                        <a:buNone/>
                        <a:tabLst/>
                        <a:defRPr sz="6500" b="1">
                          <a:uFill>
                            <a:solidFill>
                              <a:srgbClr val="000000"/>
                            </a:solidFill>
                          </a:uFill>
                          <a:latin typeface="Times"/>
                          <a:ea typeface="Times"/>
                          <a:cs typeface="Times"/>
                          <a:sym typeface="Times"/>
                        </a:defRPr>
                      </a:pPr>
                      <a:endParaRPr lang="nl-NL" dirty="0"/>
                    </a:p>
                    <a:p>
                      <a:pPr marL="0" marR="0" lvl="0" indent="0" algn="l" defTabSz="449580" rtl="0" eaLnBrk="1" fontAlgn="auto" latinLnBrk="0" hangingPunct="1">
                        <a:lnSpc>
                          <a:spcPct val="100000"/>
                        </a:lnSpc>
                        <a:spcBef>
                          <a:spcPts val="0"/>
                        </a:spcBef>
                        <a:spcAft>
                          <a:spcPts val="0"/>
                        </a:spcAft>
                        <a:buClrTx/>
                        <a:buSzTx/>
                        <a:buFontTx/>
                        <a:buNone/>
                        <a:tabLst/>
                        <a:defRPr sz="6500" b="1">
                          <a:uFill>
                            <a:solidFill>
                              <a:srgbClr val="000000"/>
                            </a:solidFill>
                          </a:uFill>
                          <a:latin typeface="Times"/>
                          <a:ea typeface="Times"/>
                          <a:cs typeface="Times"/>
                          <a:sym typeface="Times"/>
                        </a:defRPr>
                      </a:pPr>
                      <a:r>
                        <a:rPr lang="nl-NL" dirty="0"/>
                        <a:t>€ 5,00</a:t>
                      </a:r>
                    </a:p>
                    <a:p>
                      <a:pPr marL="0" marR="0" lvl="0" indent="0" algn="l" defTabSz="449580" rtl="0" eaLnBrk="1" fontAlgn="auto" latinLnBrk="0" hangingPunct="1">
                        <a:lnSpc>
                          <a:spcPct val="100000"/>
                        </a:lnSpc>
                        <a:spcBef>
                          <a:spcPts val="0"/>
                        </a:spcBef>
                        <a:spcAft>
                          <a:spcPts val="0"/>
                        </a:spcAft>
                        <a:buClrTx/>
                        <a:buSzTx/>
                        <a:buFontTx/>
                        <a:buNone/>
                        <a:tabLst/>
                        <a:defRPr sz="6500" b="1">
                          <a:uFill>
                            <a:solidFill>
                              <a:srgbClr val="000000"/>
                            </a:solidFill>
                          </a:uFill>
                          <a:latin typeface="Times"/>
                          <a:ea typeface="Times"/>
                          <a:cs typeface="Times"/>
                          <a:sym typeface="Times"/>
                        </a:defRPr>
                      </a:pPr>
                      <a:r>
                        <a:rPr lang="nl-NL" dirty="0"/>
                        <a:t>€ 4,00</a:t>
                      </a:r>
                    </a:p>
                    <a:p>
                      <a:pPr algn="l" defTabSz="449580">
                        <a:defRPr sz="6500" b="1">
                          <a:uFill>
                            <a:solidFill>
                              <a:srgbClr val="000000"/>
                            </a:solidFill>
                          </a:uFill>
                          <a:latin typeface="Times"/>
                          <a:ea typeface="Times"/>
                          <a:cs typeface="Times"/>
                          <a:sym typeface="Times"/>
                        </a:defRPr>
                      </a:pPr>
                      <a:endParaRPr dirty="0"/>
                    </a:p>
                  </a:txBody>
                  <a:tcPr marL="50800" marR="50800" marT="50800" marB="50800" horzOverflow="overflow">
                    <a:solidFill>
                      <a:srgbClr val="000000">
                        <a:alpha val="0"/>
                      </a:srgbClr>
                    </a:solidFill>
                  </a:tcPr>
                </a:tc>
                <a:extLst>
                  <a:ext uri="{0D108BD9-81ED-4DB2-BD59-A6C34878D82A}">
                    <a16:rowId xmlns:a16="http://schemas.microsoft.com/office/drawing/2014/main" val="10005"/>
                  </a:ext>
                </a:extLst>
              </a:tr>
              <a:tr h="215900">
                <a:tc>
                  <a:txBody>
                    <a:bodyPr/>
                    <a:lstStyle/>
                    <a:p>
                      <a:pPr algn="l" defTabSz="449580">
                        <a:defRPr sz="6500" b="1">
                          <a:uFill>
                            <a:solidFill>
                              <a:srgbClr val="000000"/>
                            </a:solidFill>
                          </a:uFill>
                          <a:latin typeface="Times"/>
                          <a:ea typeface="Times"/>
                          <a:cs typeface="Times"/>
                          <a:sym typeface="Times"/>
                        </a:defRPr>
                      </a:pPr>
                      <a:r>
                        <a:rPr dirty="0" err="1"/>
                        <a:t>IJskoffie</a:t>
                      </a:r>
                      <a:r>
                        <a:rPr dirty="0"/>
                        <a:t> </a:t>
                      </a:r>
                    </a:p>
                  </a:txBody>
                  <a:tcPr marL="50800" marR="50800" marT="50800" marB="50800" horzOverflow="overflow">
                    <a:solidFill>
                      <a:srgbClr val="000000">
                        <a:alpha val="0"/>
                      </a:srgbClr>
                    </a:solidFill>
                  </a:tcPr>
                </a:tc>
                <a:tc>
                  <a:txBody>
                    <a:bodyPr/>
                    <a:lstStyle/>
                    <a:p>
                      <a:pPr algn="l" defTabSz="449580">
                        <a:defRPr sz="6500" b="1">
                          <a:uFill>
                            <a:solidFill>
                              <a:srgbClr val="000000"/>
                            </a:solidFill>
                          </a:uFill>
                          <a:latin typeface="Times"/>
                          <a:ea typeface="Times"/>
                          <a:cs typeface="Times"/>
                          <a:sym typeface="Times"/>
                        </a:defRPr>
                      </a:pPr>
                      <a:r>
                        <a:rPr dirty="0"/>
                        <a:t>€ </a:t>
                      </a:r>
                      <a:r>
                        <a:rPr lang="nl-NL" dirty="0"/>
                        <a:t>6,50</a:t>
                      </a:r>
                      <a:endParaRPr dirty="0"/>
                    </a:p>
                  </a:txBody>
                  <a:tcPr marL="50800" marR="50800" marT="50800" marB="50800" horzOverflow="overflow">
                    <a:solidFill>
                      <a:srgbClr val="000000">
                        <a:alpha val="0"/>
                      </a:srgbClr>
                    </a:solidFill>
                  </a:tcPr>
                </a:tc>
                <a:extLst>
                  <a:ext uri="{0D108BD9-81ED-4DB2-BD59-A6C34878D82A}">
                    <a16:rowId xmlns:a16="http://schemas.microsoft.com/office/drawing/2014/main" val="10006"/>
                  </a:ext>
                </a:extLst>
              </a:tr>
              <a:tr h="215900">
                <a:tc>
                  <a:txBody>
                    <a:bodyPr/>
                    <a:lstStyle/>
                    <a:p>
                      <a:pPr algn="l" defTabSz="449580">
                        <a:defRPr sz="6500" b="1">
                          <a:uFill>
                            <a:solidFill>
                              <a:srgbClr val="000000"/>
                            </a:solidFill>
                          </a:uFill>
                          <a:latin typeface="Times"/>
                          <a:ea typeface="Times"/>
                          <a:cs typeface="Times"/>
                          <a:sym typeface="Times"/>
                        </a:defRPr>
                      </a:pPr>
                      <a:r>
                        <a:rPr dirty="0" err="1"/>
                        <a:t>Spaanse</a:t>
                      </a:r>
                      <a:r>
                        <a:rPr dirty="0"/>
                        <a:t> </a:t>
                      </a:r>
                      <a:r>
                        <a:rPr dirty="0" err="1"/>
                        <a:t>koffie</a:t>
                      </a:r>
                      <a:r>
                        <a:rPr dirty="0"/>
                        <a:t> </a:t>
                      </a:r>
                      <a:r>
                        <a:rPr b="0" i="1" dirty="0"/>
                        <a:t>met Tia Maria </a:t>
                      </a:r>
                    </a:p>
                  </a:txBody>
                  <a:tcPr marL="50800" marR="50800" marT="50800" marB="50800" horzOverflow="overflow">
                    <a:solidFill>
                      <a:srgbClr val="000000">
                        <a:alpha val="0"/>
                      </a:srgbClr>
                    </a:solidFill>
                  </a:tcPr>
                </a:tc>
                <a:tc>
                  <a:txBody>
                    <a:bodyPr/>
                    <a:lstStyle/>
                    <a:p>
                      <a:pPr algn="l" defTabSz="449580">
                        <a:defRPr sz="6500" b="1">
                          <a:uFill>
                            <a:solidFill>
                              <a:srgbClr val="000000"/>
                            </a:solidFill>
                          </a:uFill>
                          <a:latin typeface="Times"/>
                          <a:ea typeface="Times"/>
                          <a:cs typeface="Times"/>
                          <a:sym typeface="Times"/>
                        </a:defRPr>
                      </a:pPr>
                      <a:r>
                        <a:rPr dirty="0"/>
                        <a:t>€ </a:t>
                      </a:r>
                      <a:r>
                        <a:rPr lang="nl-NL" dirty="0"/>
                        <a:t>7,50</a:t>
                      </a:r>
                      <a:endParaRPr dirty="0"/>
                    </a:p>
                  </a:txBody>
                  <a:tcPr marL="50800" marR="50800" marT="50800" marB="50800" horzOverflow="overflow">
                    <a:solidFill>
                      <a:srgbClr val="000000">
                        <a:alpha val="0"/>
                      </a:srgbClr>
                    </a:solidFill>
                  </a:tcPr>
                </a:tc>
                <a:extLst>
                  <a:ext uri="{0D108BD9-81ED-4DB2-BD59-A6C34878D82A}">
                    <a16:rowId xmlns:a16="http://schemas.microsoft.com/office/drawing/2014/main" val="10007"/>
                  </a:ext>
                </a:extLst>
              </a:tr>
              <a:tr h="215900">
                <a:tc>
                  <a:txBody>
                    <a:bodyPr/>
                    <a:lstStyle/>
                    <a:p>
                      <a:pPr algn="l" defTabSz="449580">
                        <a:defRPr sz="6500" b="1">
                          <a:uFill>
                            <a:solidFill>
                              <a:srgbClr val="000000"/>
                            </a:solidFill>
                          </a:uFill>
                          <a:latin typeface="Times"/>
                          <a:ea typeface="Times"/>
                          <a:cs typeface="Times"/>
                          <a:sym typeface="Times"/>
                        </a:defRPr>
                      </a:pPr>
                      <a:r>
                        <a:rPr dirty="0"/>
                        <a:t>Irish </a:t>
                      </a:r>
                      <a:r>
                        <a:rPr dirty="0" err="1"/>
                        <a:t>koffie</a:t>
                      </a:r>
                      <a:r>
                        <a:rPr dirty="0"/>
                        <a:t> </a:t>
                      </a:r>
                      <a:r>
                        <a:rPr b="0" i="1" dirty="0"/>
                        <a:t>met Whisky </a:t>
                      </a:r>
                    </a:p>
                  </a:txBody>
                  <a:tcPr marL="50800" marR="50800" marT="50800" marB="50800" horzOverflow="overflow">
                    <a:solidFill>
                      <a:srgbClr val="000000">
                        <a:alpha val="0"/>
                      </a:srgbClr>
                    </a:solidFill>
                  </a:tcPr>
                </a:tc>
                <a:tc>
                  <a:txBody>
                    <a:bodyPr/>
                    <a:lstStyle/>
                    <a:p>
                      <a:pPr algn="l" defTabSz="449580">
                        <a:defRPr sz="6500" b="1">
                          <a:uFill>
                            <a:solidFill>
                              <a:srgbClr val="000000"/>
                            </a:solidFill>
                          </a:uFill>
                          <a:latin typeface="Times"/>
                          <a:ea typeface="Times"/>
                          <a:cs typeface="Times"/>
                          <a:sym typeface="Times"/>
                        </a:defRPr>
                      </a:pPr>
                      <a:r>
                        <a:rPr dirty="0"/>
                        <a:t>€ </a:t>
                      </a:r>
                      <a:r>
                        <a:rPr lang="nl-NL" dirty="0"/>
                        <a:t>7,50</a:t>
                      </a:r>
                      <a:endParaRPr dirty="0"/>
                    </a:p>
                  </a:txBody>
                  <a:tcPr marL="50800" marR="50800" marT="50800" marB="50800" horzOverflow="overflow">
                    <a:solidFill>
                      <a:srgbClr val="000000">
                        <a:alpha val="0"/>
                      </a:srgbClr>
                    </a:solidFill>
                  </a:tcPr>
                </a:tc>
                <a:extLst>
                  <a:ext uri="{0D108BD9-81ED-4DB2-BD59-A6C34878D82A}">
                    <a16:rowId xmlns:a16="http://schemas.microsoft.com/office/drawing/2014/main" val="10008"/>
                  </a:ext>
                </a:extLst>
              </a:tr>
              <a:tr h="215900">
                <a:tc>
                  <a:txBody>
                    <a:bodyPr/>
                    <a:lstStyle/>
                    <a:p>
                      <a:pPr algn="l" defTabSz="449580">
                        <a:defRPr sz="6500" b="1">
                          <a:uFill>
                            <a:solidFill>
                              <a:srgbClr val="000000"/>
                            </a:solidFill>
                          </a:uFill>
                          <a:latin typeface="Times"/>
                          <a:ea typeface="Times"/>
                          <a:cs typeface="Times"/>
                          <a:sym typeface="Times"/>
                        </a:defRPr>
                      </a:pPr>
                      <a:r>
                        <a:rPr dirty="0"/>
                        <a:t>French </a:t>
                      </a:r>
                      <a:r>
                        <a:rPr dirty="0" err="1"/>
                        <a:t>koffie</a:t>
                      </a:r>
                      <a:r>
                        <a:rPr dirty="0"/>
                        <a:t> </a:t>
                      </a:r>
                      <a:r>
                        <a:rPr b="0" i="1" dirty="0"/>
                        <a:t>met Grand Marnier </a:t>
                      </a:r>
                    </a:p>
                  </a:txBody>
                  <a:tcPr marL="50800" marR="50800" marT="50800" marB="50800" horzOverflow="overflow">
                    <a:solidFill>
                      <a:srgbClr val="000000">
                        <a:alpha val="0"/>
                      </a:srgbClr>
                    </a:solidFill>
                  </a:tcPr>
                </a:tc>
                <a:tc>
                  <a:txBody>
                    <a:bodyPr/>
                    <a:lstStyle/>
                    <a:p>
                      <a:pPr algn="l" defTabSz="449580">
                        <a:defRPr sz="6500" b="1">
                          <a:uFill>
                            <a:solidFill>
                              <a:srgbClr val="000000"/>
                            </a:solidFill>
                          </a:uFill>
                          <a:latin typeface="Times"/>
                          <a:ea typeface="Times"/>
                          <a:cs typeface="Times"/>
                          <a:sym typeface="Times"/>
                        </a:defRPr>
                      </a:pPr>
                      <a:r>
                        <a:rPr dirty="0"/>
                        <a:t>€ </a:t>
                      </a:r>
                      <a:r>
                        <a:rPr lang="nl-NL" dirty="0"/>
                        <a:t>7,50</a:t>
                      </a:r>
                      <a:endParaRPr dirty="0"/>
                    </a:p>
                  </a:txBody>
                  <a:tcPr marL="50800" marR="50800" marT="50800" marB="50800" horzOverflow="overflow">
                    <a:solidFill>
                      <a:srgbClr val="000000">
                        <a:alpha val="0"/>
                      </a:srgbClr>
                    </a:solidFill>
                  </a:tcPr>
                </a:tc>
                <a:extLst>
                  <a:ext uri="{0D108BD9-81ED-4DB2-BD59-A6C34878D82A}">
                    <a16:rowId xmlns:a16="http://schemas.microsoft.com/office/drawing/2014/main" val="10009"/>
                  </a:ext>
                </a:extLst>
              </a:tr>
              <a:tr h="215900">
                <a:tc>
                  <a:txBody>
                    <a:bodyPr/>
                    <a:lstStyle/>
                    <a:p>
                      <a:pPr algn="l" defTabSz="449580">
                        <a:defRPr sz="6500" b="1">
                          <a:uFill>
                            <a:solidFill>
                              <a:srgbClr val="000000"/>
                            </a:solidFill>
                          </a:uFill>
                          <a:latin typeface="Times"/>
                          <a:ea typeface="Times"/>
                          <a:cs typeface="Times"/>
                          <a:sym typeface="Times"/>
                        </a:defRPr>
                      </a:pPr>
                      <a:r>
                        <a:rPr dirty="0"/>
                        <a:t>Italian </a:t>
                      </a:r>
                      <a:r>
                        <a:rPr dirty="0" err="1"/>
                        <a:t>koffie</a:t>
                      </a:r>
                      <a:r>
                        <a:rPr dirty="0"/>
                        <a:t> </a:t>
                      </a:r>
                      <a:r>
                        <a:rPr b="0" i="1" dirty="0"/>
                        <a:t>met Amaretto </a:t>
                      </a:r>
                    </a:p>
                    <a:p>
                      <a:pPr algn="l" defTabSz="449580">
                        <a:defRPr sz="6500" b="1">
                          <a:uFill>
                            <a:solidFill>
                              <a:srgbClr val="000000"/>
                            </a:solidFill>
                          </a:uFill>
                          <a:latin typeface="Times"/>
                          <a:ea typeface="Times"/>
                          <a:cs typeface="Times"/>
                          <a:sym typeface="Times"/>
                        </a:defRPr>
                      </a:pPr>
                      <a:endParaRPr dirty="0"/>
                    </a:p>
                  </a:txBody>
                  <a:tcPr marL="50800" marR="50800" marT="50800" marB="50800" horzOverflow="overflow">
                    <a:solidFill>
                      <a:srgbClr val="000000">
                        <a:alpha val="0"/>
                      </a:srgbClr>
                    </a:solidFill>
                  </a:tcPr>
                </a:tc>
                <a:tc>
                  <a:txBody>
                    <a:bodyPr/>
                    <a:lstStyle/>
                    <a:p>
                      <a:pPr algn="l" defTabSz="449580">
                        <a:defRPr sz="6500" b="1">
                          <a:uFill>
                            <a:solidFill>
                              <a:srgbClr val="000000"/>
                            </a:solidFill>
                          </a:uFill>
                          <a:latin typeface="Times"/>
                          <a:ea typeface="Times"/>
                          <a:cs typeface="Times"/>
                          <a:sym typeface="Times"/>
                        </a:defRPr>
                      </a:pPr>
                      <a:r>
                        <a:rPr dirty="0"/>
                        <a:t>€ </a:t>
                      </a:r>
                      <a:r>
                        <a:rPr lang="nl-NL" dirty="0"/>
                        <a:t>7,50</a:t>
                      </a:r>
                    </a:p>
                    <a:p>
                      <a:pPr algn="l" defTabSz="449580">
                        <a:defRPr sz="6500" b="1">
                          <a:uFill>
                            <a:solidFill>
                              <a:srgbClr val="000000"/>
                            </a:solidFill>
                          </a:uFill>
                          <a:latin typeface="Times"/>
                          <a:ea typeface="Times"/>
                          <a:cs typeface="Times"/>
                          <a:sym typeface="Times"/>
                        </a:defRPr>
                      </a:pPr>
                      <a:endParaRPr lang="nl-NL" dirty="0"/>
                    </a:p>
                    <a:p>
                      <a:pPr algn="l" defTabSz="449580">
                        <a:defRPr sz="6500" b="1">
                          <a:uFill>
                            <a:solidFill>
                              <a:srgbClr val="000000"/>
                            </a:solidFill>
                          </a:uFill>
                          <a:latin typeface="Times"/>
                          <a:ea typeface="Times"/>
                          <a:cs typeface="Times"/>
                          <a:sym typeface="Times"/>
                        </a:defRPr>
                      </a:pPr>
                      <a:endParaRPr lang="nl-NL" dirty="0"/>
                    </a:p>
                    <a:p>
                      <a:pPr algn="l" defTabSz="449580">
                        <a:defRPr sz="6500" b="1">
                          <a:uFill>
                            <a:solidFill>
                              <a:srgbClr val="000000"/>
                            </a:solidFill>
                          </a:uFill>
                          <a:latin typeface="Times"/>
                          <a:ea typeface="Times"/>
                          <a:cs typeface="Times"/>
                          <a:sym typeface="Times"/>
                        </a:defRPr>
                      </a:pPr>
                      <a:endParaRPr lang="nl-NL" dirty="0"/>
                    </a:p>
                    <a:p>
                      <a:pPr algn="l" defTabSz="449580">
                        <a:defRPr sz="6500" b="1">
                          <a:uFill>
                            <a:solidFill>
                              <a:srgbClr val="000000"/>
                            </a:solidFill>
                          </a:uFill>
                          <a:latin typeface="Times"/>
                          <a:ea typeface="Times"/>
                          <a:cs typeface="Times"/>
                          <a:sym typeface="Times"/>
                        </a:defRPr>
                      </a:pPr>
                      <a:endParaRPr lang="nl-NL" dirty="0"/>
                    </a:p>
                    <a:p>
                      <a:pPr algn="l" defTabSz="449580">
                        <a:defRPr sz="6500" b="1">
                          <a:uFill>
                            <a:solidFill>
                              <a:srgbClr val="000000"/>
                            </a:solidFill>
                          </a:uFill>
                          <a:latin typeface="Times"/>
                          <a:ea typeface="Times"/>
                          <a:cs typeface="Times"/>
                          <a:sym typeface="Times"/>
                        </a:defRPr>
                      </a:pPr>
                      <a:endParaRPr lang="nl-NL" dirty="0"/>
                    </a:p>
                  </a:txBody>
                  <a:tcPr marL="50800" marR="50800" marT="50800" marB="50800" horzOverflow="overflow">
                    <a:solidFill>
                      <a:srgbClr val="000000">
                        <a:alpha val="0"/>
                      </a:srgbClr>
                    </a:solidFill>
                  </a:tcPr>
                </a:tc>
                <a:extLst>
                  <a:ext uri="{0D108BD9-81ED-4DB2-BD59-A6C34878D82A}">
                    <a16:rowId xmlns:a16="http://schemas.microsoft.com/office/drawing/2014/main" val="10010"/>
                  </a:ext>
                </a:extLst>
              </a:tr>
            </a:tbl>
          </a:graphicData>
        </a:graphic>
      </p:graphicFrame>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menukaart design-11.jpg"/>
          <p:cNvPicPr>
            <a:picLocks noChangeAspect="1"/>
          </p:cNvPicPr>
          <p:nvPr/>
        </p:nvPicPr>
        <p:blipFill>
          <a:blip r:embed="rId2"/>
          <a:stretch>
            <a:fillRect/>
          </a:stretch>
        </p:blipFill>
        <p:spPr>
          <a:xfrm>
            <a:off x="2172" y="-1"/>
            <a:ext cx="26665657" cy="37719001"/>
          </a:xfrm>
          <a:prstGeom prst="rect">
            <a:avLst/>
          </a:prstGeom>
          <a:ln w="25400">
            <a:miter lim="400000"/>
          </a:ln>
        </p:spPr>
      </p:pic>
      <p:sp>
        <p:nvSpPr>
          <p:cNvPr id="108" name="Shape 108"/>
          <p:cNvSpPr/>
          <p:nvPr/>
        </p:nvSpPr>
        <p:spPr>
          <a:xfrm>
            <a:off x="1529426" y="6186092"/>
            <a:ext cx="23611148" cy="20215869"/>
          </a:xfrm>
          <a:prstGeom prst="rect">
            <a:avLst/>
          </a:prstGeom>
          <a:ln w="25400">
            <a:miter lim="400000"/>
          </a:ln>
          <a:extLst>
            <a:ext uri="{C572A759-6A51-4108-AA02-DFA0A04FC94B}">
              <ma14:wrappingTextBoxFlag xmlns:ma14="http://schemas.microsoft.com/office/mac/drawingml/2011/main" xmlns="" val="1"/>
            </a:ext>
          </a:extLst>
        </p:spPr>
        <p:txBody>
          <a:bodyPr lIns="104179" tIns="104179" rIns="104179" bIns="104179" anchor="ctr">
            <a:spAutoFit/>
          </a:bodyPr>
          <a:lstStyle/>
          <a:p>
            <a:pPr algn="l"/>
            <a:r>
              <a:rPr lang="nl-NL" sz="6500" b="1" dirty="0">
                <a:latin typeface="Times" panose="02020603050405020304" pitchFamily="18" charset="0"/>
                <a:cs typeface="Times" panose="02020603050405020304" pitchFamily="18" charset="0"/>
              </a:rPr>
              <a:t>Witte wijn</a:t>
            </a:r>
          </a:p>
          <a:p>
            <a:pPr algn="l"/>
            <a:r>
              <a:rPr lang="nl-NL" sz="6500" dirty="0" err="1">
                <a:latin typeface="Times" panose="02020603050405020304" pitchFamily="18" charset="0"/>
                <a:cs typeface="Times" panose="02020603050405020304" pitchFamily="18" charset="0"/>
              </a:rPr>
              <a:t>Sauvignon</a:t>
            </a:r>
            <a:r>
              <a:rPr lang="nl-NL" sz="6500" dirty="0">
                <a:latin typeface="Times" panose="02020603050405020304" pitchFamily="18" charset="0"/>
                <a:cs typeface="Times" panose="02020603050405020304" pitchFamily="18" charset="0"/>
              </a:rPr>
              <a:t> Blanc van </a:t>
            </a:r>
            <a:r>
              <a:rPr lang="nl-NL" sz="6500" dirty="0" err="1">
                <a:latin typeface="Times" panose="02020603050405020304" pitchFamily="18" charset="0"/>
                <a:cs typeface="Times" panose="02020603050405020304" pitchFamily="18" charset="0"/>
              </a:rPr>
              <a:t>BeauVignac</a:t>
            </a:r>
            <a:br>
              <a:rPr lang="nl-NL" sz="6500" dirty="0">
                <a:latin typeface="Times" panose="02020603050405020304" pitchFamily="18" charset="0"/>
                <a:cs typeface="Times" panose="02020603050405020304" pitchFamily="18" charset="0"/>
              </a:rPr>
            </a:br>
            <a:r>
              <a:rPr lang="nl-NL" sz="6500" dirty="0">
                <a:latin typeface="Times" panose="02020603050405020304" pitchFamily="18" charset="0"/>
                <a:cs typeface="Times" panose="02020603050405020304" pitchFamily="18" charset="0"/>
              </a:rPr>
              <a:t>€ 5,50 per glas -  € 28,00 per fles </a:t>
            </a:r>
          </a:p>
          <a:p>
            <a:pPr algn="l"/>
            <a:endParaRPr lang="nl-NL" sz="6500" dirty="0">
              <a:latin typeface="Times" panose="02020603050405020304" pitchFamily="18" charset="0"/>
              <a:cs typeface="Times" panose="02020603050405020304" pitchFamily="18" charset="0"/>
            </a:endParaRPr>
          </a:p>
          <a:p>
            <a:pPr algn="l"/>
            <a:r>
              <a:rPr lang="nl-NL" sz="6500" dirty="0" err="1">
                <a:latin typeface="Times" panose="02020603050405020304" pitchFamily="18" charset="0"/>
                <a:cs typeface="Times" panose="02020603050405020304" pitchFamily="18" charset="0"/>
              </a:rPr>
              <a:t>Chardonnay</a:t>
            </a:r>
            <a:r>
              <a:rPr lang="nl-NL" sz="6500" dirty="0">
                <a:latin typeface="Times" panose="02020603050405020304" pitchFamily="18" charset="0"/>
                <a:cs typeface="Times" panose="02020603050405020304" pitchFamily="18" charset="0"/>
              </a:rPr>
              <a:t> van </a:t>
            </a:r>
            <a:r>
              <a:rPr lang="nl-NL" sz="6500" dirty="0" err="1">
                <a:latin typeface="Times" panose="02020603050405020304" pitchFamily="18" charset="0"/>
                <a:cs typeface="Times" panose="02020603050405020304" pitchFamily="18" charset="0"/>
              </a:rPr>
              <a:t>BeauVignac</a:t>
            </a:r>
            <a:br>
              <a:rPr lang="nl-NL" sz="6500" dirty="0">
                <a:latin typeface="Times" panose="02020603050405020304" pitchFamily="18" charset="0"/>
                <a:cs typeface="Times" panose="02020603050405020304" pitchFamily="18" charset="0"/>
              </a:rPr>
            </a:br>
            <a:r>
              <a:rPr lang="nl-NL" sz="6500" dirty="0">
                <a:latin typeface="Times" panose="02020603050405020304" pitchFamily="18" charset="0"/>
                <a:cs typeface="Times" panose="02020603050405020304" pitchFamily="18" charset="0"/>
              </a:rPr>
              <a:t>€5,75 per glas - € 29,00 per fles </a:t>
            </a:r>
          </a:p>
          <a:p>
            <a:pPr algn="l"/>
            <a:endParaRPr lang="nl-NL" sz="6500" dirty="0">
              <a:latin typeface="Times" panose="02020603050405020304" pitchFamily="18" charset="0"/>
              <a:cs typeface="Times" panose="02020603050405020304" pitchFamily="18" charset="0"/>
            </a:endParaRPr>
          </a:p>
          <a:p>
            <a:pPr algn="l"/>
            <a:r>
              <a:rPr lang="nl-NL" sz="6500" b="1" dirty="0">
                <a:latin typeface="Times" panose="02020603050405020304" pitchFamily="18" charset="0"/>
                <a:cs typeface="Times" panose="02020603050405020304" pitchFamily="18" charset="0"/>
              </a:rPr>
              <a:t>Rode wijn</a:t>
            </a:r>
          </a:p>
          <a:p>
            <a:pPr algn="l"/>
            <a:r>
              <a:rPr lang="nl-NL" sz="6500" dirty="0" err="1">
                <a:latin typeface="Times" panose="02020603050405020304" pitchFamily="18" charset="0"/>
                <a:cs typeface="Times" panose="02020603050405020304" pitchFamily="18" charset="0"/>
              </a:rPr>
              <a:t>Comte</a:t>
            </a:r>
            <a:r>
              <a:rPr lang="nl-NL" sz="6500" dirty="0">
                <a:latin typeface="Times" panose="02020603050405020304" pitchFamily="18" charset="0"/>
                <a:cs typeface="Times" panose="02020603050405020304" pitchFamily="18" charset="0"/>
              </a:rPr>
              <a:t> De Roche </a:t>
            </a:r>
          </a:p>
          <a:p>
            <a:pPr algn="l"/>
            <a:r>
              <a:rPr lang="nl-NL" sz="6500" dirty="0">
                <a:latin typeface="Times" panose="02020603050405020304" pitchFamily="18" charset="0"/>
                <a:cs typeface="Times" panose="02020603050405020304" pitchFamily="18" charset="0"/>
              </a:rPr>
              <a:t>€ 5,50 per glas - € 29,00 per fles </a:t>
            </a:r>
          </a:p>
          <a:p>
            <a:pPr algn="l"/>
            <a:endParaRPr lang="nl-NL" sz="6500" dirty="0">
              <a:latin typeface="Times" panose="02020603050405020304" pitchFamily="18" charset="0"/>
              <a:cs typeface="Times" panose="02020603050405020304" pitchFamily="18" charset="0"/>
            </a:endParaRPr>
          </a:p>
          <a:p>
            <a:pPr algn="l"/>
            <a:r>
              <a:rPr lang="nl-NL" sz="6500" b="1" dirty="0">
                <a:latin typeface="Times" panose="02020603050405020304" pitchFamily="18" charset="0"/>
                <a:cs typeface="Times" panose="02020603050405020304" pitchFamily="18" charset="0"/>
              </a:rPr>
              <a:t>Rosé wijn</a:t>
            </a:r>
          </a:p>
          <a:p>
            <a:pPr algn="l"/>
            <a:r>
              <a:rPr lang="nl-NL" sz="6500" dirty="0" err="1">
                <a:latin typeface="Times" panose="02020603050405020304" pitchFamily="18" charset="0"/>
                <a:cs typeface="Times" panose="02020603050405020304" pitchFamily="18" charset="0"/>
              </a:rPr>
              <a:t>Syrah</a:t>
            </a:r>
            <a:r>
              <a:rPr lang="nl-NL" sz="6500" dirty="0">
                <a:latin typeface="Times" panose="02020603050405020304" pitchFamily="18" charset="0"/>
                <a:cs typeface="Times" panose="02020603050405020304" pitchFamily="18" charset="0"/>
              </a:rPr>
              <a:t> </a:t>
            </a:r>
            <a:r>
              <a:rPr lang="nl-NL" sz="6500" dirty="0" err="1">
                <a:latin typeface="Times" panose="02020603050405020304" pitchFamily="18" charset="0"/>
                <a:cs typeface="Times" panose="02020603050405020304" pitchFamily="18" charset="0"/>
              </a:rPr>
              <a:t>Classique</a:t>
            </a:r>
            <a:r>
              <a:rPr lang="nl-NL" sz="6500" dirty="0">
                <a:latin typeface="Times" panose="02020603050405020304" pitchFamily="18" charset="0"/>
                <a:cs typeface="Times" panose="02020603050405020304" pitchFamily="18" charset="0"/>
              </a:rPr>
              <a:t> van </a:t>
            </a:r>
            <a:r>
              <a:rPr lang="nl-NL" sz="6500" dirty="0" err="1">
                <a:latin typeface="Times" panose="02020603050405020304" pitchFamily="18" charset="0"/>
                <a:cs typeface="Times" panose="02020603050405020304" pitchFamily="18" charset="0"/>
              </a:rPr>
              <a:t>BeauVignac</a:t>
            </a:r>
            <a:r>
              <a:rPr lang="nl-NL" sz="6500" dirty="0">
                <a:latin typeface="Times" panose="02020603050405020304" pitchFamily="18" charset="0"/>
                <a:cs typeface="Times" panose="02020603050405020304" pitchFamily="18" charset="0"/>
              </a:rPr>
              <a:t> </a:t>
            </a:r>
          </a:p>
          <a:p>
            <a:pPr algn="l"/>
            <a:r>
              <a:rPr lang="nl-NL" sz="6500" dirty="0">
                <a:latin typeface="Times" panose="02020603050405020304" pitchFamily="18" charset="0"/>
                <a:cs typeface="Times" panose="02020603050405020304" pitchFamily="18" charset="0"/>
              </a:rPr>
              <a:t>€ 5,50 per glas - € 29,00 per fles </a:t>
            </a:r>
          </a:p>
          <a:p>
            <a:pPr algn="l"/>
            <a:endParaRPr lang="nl-NL" sz="6500" dirty="0">
              <a:latin typeface="Times" panose="02020603050405020304" pitchFamily="18" charset="0"/>
              <a:cs typeface="Times" panose="02020603050405020304" pitchFamily="18" charset="0"/>
            </a:endParaRPr>
          </a:p>
          <a:p>
            <a:pPr algn="l"/>
            <a:r>
              <a:rPr lang="nl-NL" sz="6500" b="1" dirty="0">
                <a:latin typeface="Times" panose="02020603050405020304" pitchFamily="18" charset="0"/>
                <a:cs typeface="Times" panose="02020603050405020304" pitchFamily="18" charset="0"/>
              </a:rPr>
              <a:t>Zoete witte wijn</a:t>
            </a:r>
          </a:p>
          <a:p>
            <a:pPr algn="l"/>
            <a:r>
              <a:rPr lang="nl-NL" sz="6500" dirty="0">
                <a:latin typeface="Times" panose="02020603050405020304" pitchFamily="18" charset="0"/>
                <a:cs typeface="Times" panose="02020603050405020304" pitchFamily="18" charset="0"/>
              </a:rPr>
              <a:t>Riesling </a:t>
            </a:r>
            <a:r>
              <a:rPr lang="nl-NL" sz="6500" dirty="0" err="1">
                <a:latin typeface="Times" panose="02020603050405020304" pitchFamily="18" charset="0"/>
                <a:cs typeface="Times" panose="02020603050405020304" pitchFamily="18" charset="0"/>
              </a:rPr>
              <a:t>aus</a:t>
            </a:r>
            <a:r>
              <a:rPr lang="nl-NL" sz="6500" dirty="0">
                <a:latin typeface="Times" panose="02020603050405020304" pitchFamily="18" charset="0"/>
                <a:cs typeface="Times" panose="02020603050405020304" pitchFamily="18" charset="0"/>
              </a:rPr>
              <a:t> der </a:t>
            </a:r>
            <a:r>
              <a:rPr lang="nl-NL" sz="6500" dirty="0" err="1">
                <a:latin typeface="Times" panose="02020603050405020304" pitchFamily="18" charset="0"/>
                <a:cs typeface="Times" panose="02020603050405020304" pitchFamily="18" charset="0"/>
              </a:rPr>
              <a:t>Mosel</a:t>
            </a:r>
            <a:r>
              <a:rPr lang="nl-NL" sz="6500" dirty="0">
                <a:latin typeface="Times" panose="02020603050405020304" pitchFamily="18" charset="0"/>
                <a:cs typeface="Times" panose="02020603050405020304" pitchFamily="18" charset="0"/>
              </a:rPr>
              <a:t> </a:t>
            </a:r>
          </a:p>
          <a:p>
            <a:pPr algn="l"/>
            <a:r>
              <a:rPr lang="nl-NL" sz="6500" dirty="0">
                <a:latin typeface="Times" panose="02020603050405020304" pitchFamily="18" charset="0"/>
                <a:cs typeface="Times" panose="02020603050405020304" pitchFamily="18" charset="0"/>
              </a:rPr>
              <a:t>€ 5,50 per glas - € 29,00 per fles </a:t>
            </a:r>
          </a:p>
          <a:p>
            <a:pPr algn="l"/>
            <a:r>
              <a:rPr lang="nl-NL" sz="6500" dirty="0">
                <a:latin typeface="Times" panose="02020603050405020304" pitchFamily="18" charset="0"/>
                <a:cs typeface="Times" panose="02020603050405020304" pitchFamily="18" charset="0"/>
              </a:rPr>
              <a:t> </a:t>
            </a:r>
          </a:p>
          <a:p>
            <a:pPr algn="l" defTabSz="1768078">
              <a:defRPr sz="5700" b="1" u="sng">
                <a:uFill>
                  <a:solidFill>
                    <a:srgbClr val="000000"/>
                  </a:solidFill>
                </a:uFill>
                <a:latin typeface="Times"/>
                <a:ea typeface="Times"/>
                <a:cs typeface="Times"/>
                <a:sym typeface="Times"/>
              </a:defRPr>
            </a:pPr>
            <a:endParaRPr sz="6500" dirty="0">
              <a:latin typeface="Times" panose="02020603050405020304" pitchFamily="18" charset="0"/>
              <a:cs typeface="Times" panose="02020603050405020304" pitchFamily="18" charset="0"/>
            </a:endParaRP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menukaart design-08.jpg"/>
          <p:cNvPicPr>
            <a:picLocks noChangeAspect="1"/>
          </p:cNvPicPr>
          <p:nvPr/>
        </p:nvPicPr>
        <p:blipFill>
          <a:blip r:embed="rId3"/>
          <a:stretch>
            <a:fillRect/>
          </a:stretch>
        </p:blipFill>
        <p:spPr>
          <a:xfrm>
            <a:off x="-139781" y="-161769"/>
            <a:ext cx="26898762" cy="38042538"/>
          </a:xfrm>
          <a:prstGeom prst="rect">
            <a:avLst/>
          </a:prstGeom>
          <a:ln w="25400">
            <a:miter lim="400000"/>
          </a:ln>
        </p:spPr>
      </p:pic>
      <p:graphicFrame>
        <p:nvGraphicFramePr>
          <p:cNvPr id="111" name="Table 111"/>
          <p:cNvGraphicFramePr/>
          <p:nvPr>
            <p:extLst>
              <p:ext uri="{D42A27DB-BD31-4B8C-83A1-F6EECF244321}">
                <p14:modId xmlns:p14="http://schemas.microsoft.com/office/powerpoint/2010/main" val="464615852"/>
              </p:ext>
            </p:extLst>
          </p:nvPr>
        </p:nvGraphicFramePr>
        <p:xfrm>
          <a:off x="1957736" y="5177980"/>
          <a:ext cx="21317198" cy="59893200"/>
        </p:xfrm>
        <a:graphic>
          <a:graphicData uri="http://schemas.openxmlformats.org/drawingml/2006/table">
            <a:tbl>
              <a:tblPr bandRow="1">
                <a:tableStyleId>{4C3C2611-4C71-4FC5-86AE-919BDF0F9419}</a:tableStyleId>
              </a:tblPr>
              <a:tblGrid>
                <a:gridCol w="7159625">
                  <a:extLst>
                    <a:ext uri="{9D8B030D-6E8A-4147-A177-3AD203B41FA5}">
                      <a16:colId xmlns:a16="http://schemas.microsoft.com/office/drawing/2014/main" val="20000"/>
                    </a:ext>
                  </a:extLst>
                </a:gridCol>
                <a:gridCol w="4731676">
                  <a:extLst>
                    <a:ext uri="{9D8B030D-6E8A-4147-A177-3AD203B41FA5}">
                      <a16:colId xmlns:a16="http://schemas.microsoft.com/office/drawing/2014/main" val="20001"/>
                    </a:ext>
                  </a:extLst>
                </a:gridCol>
                <a:gridCol w="7442720">
                  <a:extLst>
                    <a:ext uri="{9D8B030D-6E8A-4147-A177-3AD203B41FA5}">
                      <a16:colId xmlns:a16="http://schemas.microsoft.com/office/drawing/2014/main" val="20002"/>
                    </a:ext>
                  </a:extLst>
                </a:gridCol>
                <a:gridCol w="1983177">
                  <a:extLst>
                    <a:ext uri="{9D8B030D-6E8A-4147-A177-3AD203B41FA5}">
                      <a16:colId xmlns:a16="http://schemas.microsoft.com/office/drawing/2014/main" val="20003"/>
                    </a:ext>
                  </a:extLst>
                </a:gridCol>
              </a:tblGrid>
              <a:tr h="1258624">
                <a:tc>
                  <a:txBody>
                    <a:bodyPr/>
                    <a:lstStyle/>
                    <a:p>
                      <a:pPr algn="l" defTabSz="449580">
                        <a:defRPr sz="6500" b="1">
                          <a:uFill>
                            <a:solidFill>
                              <a:srgbClr val="000000"/>
                            </a:solidFill>
                          </a:uFill>
                          <a:latin typeface="Times"/>
                          <a:ea typeface="Times"/>
                          <a:cs typeface="Times"/>
                          <a:sym typeface="Times"/>
                        </a:defRPr>
                      </a:pPr>
                      <a:r>
                        <a:rPr dirty="0" err="1"/>
                        <a:t>Warme</a:t>
                      </a:r>
                      <a:r>
                        <a:rPr dirty="0"/>
                        <a:t> </a:t>
                      </a:r>
                      <a:r>
                        <a:rPr dirty="0" err="1"/>
                        <a:t>dranken</a:t>
                      </a:r>
                      <a:endParaRPr dirty="0"/>
                    </a:p>
                  </a:txBody>
                  <a:tcPr marL="50800" marR="50800" marT="50800" marB="50800" horzOverflow="overflow">
                    <a:solidFill>
                      <a:srgbClr val="000000">
                        <a:alpha val="0"/>
                      </a:srgbClr>
                    </a:solidFill>
                  </a:tcPr>
                </a:tc>
                <a:tc>
                  <a:txBody>
                    <a:bodyPr/>
                    <a:lstStyle/>
                    <a:p>
                      <a:pPr algn="l" defTabSz="449580">
                        <a:defRPr sz="6500" b="1">
                          <a:uFill>
                            <a:solidFill>
                              <a:srgbClr val="000000"/>
                            </a:solidFill>
                          </a:uFill>
                          <a:latin typeface="Times"/>
                          <a:ea typeface="Times"/>
                          <a:cs typeface="Times"/>
                          <a:sym typeface="Times"/>
                        </a:defRPr>
                      </a:pPr>
                      <a:endParaRPr dirty="0"/>
                    </a:p>
                  </a:txBody>
                  <a:tcPr marL="50800" marR="50800" marT="50800" marB="50800" horzOverflow="overflow">
                    <a:solidFill>
                      <a:srgbClr val="000000">
                        <a:alpha val="0"/>
                      </a:srgbClr>
                    </a:solidFill>
                  </a:tcPr>
                </a:tc>
                <a:tc>
                  <a:txBody>
                    <a:bodyPr/>
                    <a:lstStyle/>
                    <a:p>
                      <a:pPr algn="l" defTabSz="449580">
                        <a:defRPr sz="6500" b="1">
                          <a:uFill>
                            <a:solidFill>
                              <a:srgbClr val="000000"/>
                            </a:solidFill>
                          </a:uFill>
                          <a:latin typeface="Times"/>
                          <a:ea typeface="Times"/>
                          <a:cs typeface="Times"/>
                          <a:sym typeface="Times"/>
                        </a:defRPr>
                      </a:pPr>
                      <a:r>
                        <a:t>Frisdranken</a:t>
                      </a:r>
                    </a:p>
                  </a:txBody>
                  <a:tcPr marL="50800" marR="50800" marT="50800" marB="50800" horzOverflow="overflow">
                    <a:solidFill>
                      <a:srgbClr val="000000">
                        <a:alpha val="0"/>
                      </a:srgbClr>
                    </a:solidFill>
                  </a:tcPr>
                </a:tc>
                <a:tc>
                  <a:txBody>
                    <a:bodyPr/>
                    <a:lstStyle/>
                    <a:p>
                      <a:pPr algn="l" defTabSz="449580">
                        <a:defRPr sz="6500" b="1">
                          <a:uFill>
                            <a:solidFill>
                              <a:srgbClr val="000000"/>
                            </a:solidFill>
                          </a:uFill>
                          <a:latin typeface="Times"/>
                          <a:ea typeface="Times"/>
                          <a:cs typeface="Times"/>
                          <a:sym typeface="Times"/>
                        </a:defRPr>
                      </a:pPr>
                      <a:endParaRPr lang="nl-NL" dirty="0"/>
                    </a:p>
                    <a:p>
                      <a:pPr algn="l" defTabSz="449580">
                        <a:defRPr sz="6500" b="1">
                          <a:uFill>
                            <a:solidFill>
                              <a:srgbClr val="000000"/>
                            </a:solidFill>
                          </a:uFill>
                          <a:latin typeface="Times"/>
                          <a:ea typeface="Times"/>
                          <a:cs typeface="Times"/>
                          <a:sym typeface="Times"/>
                        </a:defRPr>
                      </a:pPr>
                      <a:endParaRPr dirty="0"/>
                    </a:p>
                  </a:txBody>
                  <a:tcPr marL="50800" marR="50800" marT="50800" marB="50800" horzOverflow="overflow">
                    <a:solidFill>
                      <a:srgbClr val="000000">
                        <a:alpha val="0"/>
                      </a:srgbClr>
                    </a:solidFill>
                  </a:tcPr>
                </a:tc>
                <a:extLst>
                  <a:ext uri="{0D108BD9-81ED-4DB2-BD59-A6C34878D82A}">
                    <a16:rowId xmlns:a16="http://schemas.microsoft.com/office/drawing/2014/main" val="10000"/>
                  </a:ext>
                </a:extLst>
              </a:tr>
              <a:tr h="1258624">
                <a:tc>
                  <a:txBody>
                    <a:bodyPr/>
                    <a:lstStyle/>
                    <a:p>
                      <a:pPr algn="l" defTabSz="449580">
                        <a:defRPr sz="6500" i="1">
                          <a:uFill>
                            <a:solidFill>
                              <a:srgbClr val="000000"/>
                            </a:solidFill>
                          </a:uFill>
                          <a:latin typeface="Times"/>
                          <a:ea typeface="Times"/>
                          <a:cs typeface="Times"/>
                          <a:sym typeface="Times"/>
                        </a:defRPr>
                      </a:pPr>
                      <a:r>
                        <a:rPr dirty="0"/>
                        <a:t>Thee</a:t>
                      </a:r>
                    </a:p>
                    <a:p>
                      <a:pPr algn="l" defTabSz="449580">
                        <a:defRPr sz="6500" i="1">
                          <a:uFill>
                            <a:solidFill>
                              <a:srgbClr val="000000"/>
                            </a:solidFill>
                          </a:uFill>
                          <a:latin typeface="Times"/>
                          <a:ea typeface="Times"/>
                          <a:cs typeface="Times"/>
                          <a:sym typeface="Times"/>
                        </a:defRPr>
                      </a:pPr>
                      <a:r>
                        <a:rPr dirty="0"/>
                        <a:t>Verse munt thee</a:t>
                      </a:r>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r>
                        <a:rPr lang="nl-NL" dirty="0"/>
                        <a:t>3,00</a:t>
                      </a:r>
                      <a:endParaRPr dirty="0"/>
                    </a:p>
                    <a:p>
                      <a:pPr algn="l" defTabSz="449580">
                        <a:defRPr sz="6500" i="1">
                          <a:uFill>
                            <a:solidFill>
                              <a:srgbClr val="000000"/>
                            </a:solidFill>
                          </a:uFill>
                          <a:latin typeface="Times"/>
                          <a:ea typeface="Times"/>
                          <a:cs typeface="Times"/>
                          <a:sym typeface="Times"/>
                        </a:defRPr>
                      </a:pPr>
                      <a:r>
                        <a:rPr lang="nl-NL" dirty="0"/>
                        <a:t>4,00</a:t>
                      </a:r>
                      <a:endParaRPr dirty="0"/>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r>
                        <a:rPr dirty="0"/>
                        <a:t>Coca</a:t>
                      </a:r>
                      <a:r>
                        <a:rPr lang="nl-NL" baseline="0" dirty="0"/>
                        <a:t> </a:t>
                      </a:r>
                      <a:r>
                        <a:rPr dirty="0"/>
                        <a:t>Cola </a:t>
                      </a:r>
                      <a:endParaRPr lang="nl-NL" dirty="0"/>
                    </a:p>
                    <a:p>
                      <a:pPr algn="l" defTabSz="449580">
                        <a:defRPr sz="6500" i="1">
                          <a:uFill>
                            <a:solidFill>
                              <a:srgbClr val="000000"/>
                            </a:solidFill>
                          </a:uFill>
                          <a:latin typeface="Times"/>
                          <a:ea typeface="Times"/>
                          <a:cs typeface="Times"/>
                          <a:sym typeface="Times"/>
                        </a:defRPr>
                      </a:pPr>
                      <a:r>
                        <a:rPr lang="nl-NL" dirty="0"/>
                        <a:t>Coca Cola</a:t>
                      </a:r>
                      <a:r>
                        <a:rPr lang="nl-NL" baseline="0" dirty="0"/>
                        <a:t> zero </a:t>
                      </a:r>
                      <a:endParaRPr dirty="0"/>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r>
                        <a:rPr lang="nl-NL" dirty="0"/>
                        <a:t>3,00</a:t>
                      </a:r>
                    </a:p>
                    <a:p>
                      <a:pPr algn="l" defTabSz="449580">
                        <a:defRPr sz="6500" i="1">
                          <a:uFill>
                            <a:solidFill>
                              <a:srgbClr val="000000"/>
                            </a:solidFill>
                          </a:uFill>
                          <a:latin typeface="Times"/>
                          <a:ea typeface="Times"/>
                          <a:cs typeface="Times"/>
                          <a:sym typeface="Times"/>
                        </a:defRPr>
                      </a:pPr>
                      <a:r>
                        <a:rPr lang="nl-NL" dirty="0"/>
                        <a:t>3,00</a:t>
                      </a:r>
                      <a:endParaRPr dirty="0"/>
                    </a:p>
                  </a:txBody>
                  <a:tcPr marL="50800" marR="50800" marT="50800" marB="50800" horzOverflow="overflow">
                    <a:solidFill>
                      <a:srgbClr val="000000">
                        <a:alpha val="0"/>
                      </a:srgbClr>
                    </a:solidFill>
                  </a:tcPr>
                </a:tc>
                <a:extLst>
                  <a:ext uri="{0D108BD9-81ED-4DB2-BD59-A6C34878D82A}">
                    <a16:rowId xmlns:a16="http://schemas.microsoft.com/office/drawing/2014/main" val="10001"/>
                  </a:ext>
                </a:extLst>
              </a:tr>
              <a:tr h="660010">
                <a:tc>
                  <a:txBody>
                    <a:bodyPr/>
                    <a:lstStyle/>
                    <a:p>
                      <a:pPr algn="l" defTabSz="449580">
                        <a:defRPr sz="6500" i="1">
                          <a:uFill>
                            <a:solidFill>
                              <a:srgbClr val="000000"/>
                            </a:solidFill>
                          </a:uFill>
                          <a:latin typeface="Times"/>
                          <a:ea typeface="Times"/>
                          <a:cs typeface="Times"/>
                          <a:sym typeface="Times"/>
                        </a:defRPr>
                      </a:pPr>
                      <a:r>
                        <a:rPr dirty="0" err="1"/>
                        <a:t>Koffie</a:t>
                      </a:r>
                      <a:endParaRPr dirty="0"/>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r>
                        <a:rPr lang="nl-NL" dirty="0"/>
                        <a:t>3,00</a:t>
                      </a:r>
                      <a:endParaRPr dirty="0"/>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r>
                        <a:rPr lang="nl-NL" dirty="0"/>
                        <a:t>Sprite </a:t>
                      </a:r>
                      <a:endParaRPr dirty="0"/>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r>
                        <a:rPr lang="nl-NL" dirty="0"/>
                        <a:t>3,00</a:t>
                      </a:r>
                      <a:endParaRPr dirty="0"/>
                    </a:p>
                  </a:txBody>
                  <a:tcPr marL="50800" marR="50800" marT="50800" marB="50800" horzOverflow="overflow">
                    <a:solidFill>
                      <a:srgbClr val="000000">
                        <a:alpha val="0"/>
                      </a:srgbClr>
                    </a:solidFill>
                  </a:tcPr>
                </a:tc>
                <a:extLst>
                  <a:ext uri="{0D108BD9-81ED-4DB2-BD59-A6C34878D82A}">
                    <a16:rowId xmlns:a16="http://schemas.microsoft.com/office/drawing/2014/main" val="10002"/>
                  </a:ext>
                </a:extLst>
              </a:tr>
              <a:tr h="660010">
                <a:tc>
                  <a:txBody>
                    <a:bodyPr/>
                    <a:lstStyle/>
                    <a:p>
                      <a:pPr algn="l" defTabSz="449580">
                        <a:defRPr sz="6500" i="1">
                          <a:uFill>
                            <a:solidFill>
                              <a:srgbClr val="000000"/>
                            </a:solidFill>
                          </a:uFill>
                          <a:latin typeface="Times"/>
                          <a:ea typeface="Times"/>
                          <a:cs typeface="Times"/>
                          <a:sym typeface="Times"/>
                        </a:defRPr>
                      </a:pPr>
                      <a:r>
                        <a:rPr dirty="0"/>
                        <a:t>Espresso</a:t>
                      </a:r>
                      <a:endParaRPr lang="nl-NL" dirty="0"/>
                    </a:p>
                    <a:p>
                      <a:pPr algn="l" defTabSz="449580">
                        <a:defRPr sz="6500" i="1">
                          <a:uFill>
                            <a:solidFill>
                              <a:srgbClr val="000000"/>
                            </a:solidFill>
                          </a:uFill>
                          <a:latin typeface="Times"/>
                          <a:ea typeface="Times"/>
                          <a:cs typeface="Times"/>
                          <a:sym typeface="Times"/>
                        </a:defRPr>
                      </a:pPr>
                      <a:r>
                        <a:rPr lang="nl-NL" dirty="0"/>
                        <a:t>Espresso dubbel </a:t>
                      </a:r>
                      <a:endParaRPr dirty="0"/>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r>
                        <a:rPr dirty="0"/>
                        <a:t>2,</a:t>
                      </a:r>
                      <a:r>
                        <a:rPr lang="nl-NL" dirty="0"/>
                        <a:t>50</a:t>
                      </a:r>
                      <a:br>
                        <a:rPr lang="nl-NL" dirty="0"/>
                      </a:br>
                      <a:r>
                        <a:rPr lang="nl-NL" dirty="0"/>
                        <a:t>3,50</a:t>
                      </a:r>
                      <a:endParaRPr dirty="0"/>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r>
                        <a:rPr lang="nl-NL" dirty="0"/>
                        <a:t>Fanta</a:t>
                      </a:r>
                    </a:p>
                    <a:p>
                      <a:pPr algn="l" defTabSz="449580">
                        <a:defRPr sz="6500" i="1">
                          <a:uFill>
                            <a:solidFill>
                              <a:srgbClr val="000000"/>
                            </a:solidFill>
                          </a:uFill>
                          <a:latin typeface="Times"/>
                          <a:ea typeface="Times"/>
                          <a:cs typeface="Times"/>
                          <a:sym typeface="Times"/>
                        </a:defRPr>
                      </a:pPr>
                      <a:r>
                        <a:rPr lang="nl-NL" dirty="0"/>
                        <a:t>Cassis </a:t>
                      </a:r>
                      <a:endParaRPr dirty="0"/>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r>
                        <a:rPr lang="nl-NL" dirty="0"/>
                        <a:t>3,00</a:t>
                      </a:r>
                    </a:p>
                    <a:p>
                      <a:pPr algn="l" defTabSz="449580">
                        <a:defRPr sz="6500" i="1">
                          <a:uFill>
                            <a:solidFill>
                              <a:srgbClr val="000000"/>
                            </a:solidFill>
                          </a:uFill>
                          <a:latin typeface="Times"/>
                          <a:ea typeface="Times"/>
                          <a:cs typeface="Times"/>
                          <a:sym typeface="Times"/>
                        </a:defRPr>
                      </a:pPr>
                      <a:r>
                        <a:rPr lang="nl-NL" dirty="0"/>
                        <a:t>3,00</a:t>
                      </a:r>
                      <a:endParaRPr dirty="0"/>
                    </a:p>
                  </a:txBody>
                  <a:tcPr marL="50800" marR="50800" marT="50800" marB="50800" horzOverflow="overflow">
                    <a:solidFill>
                      <a:srgbClr val="000000">
                        <a:alpha val="0"/>
                      </a:srgbClr>
                    </a:solidFill>
                  </a:tcPr>
                </a:tc>
                <a:extLst>
                  <a:ext uri="{0D108BD9-81ED-4DB2-BD59-A6C34878D82A}">
                    <a16:rowId xmlns:a16="http://schemas.microsoft.com/office/drawing/2014/main" val="10003"/>
                  </a:ext>
                </a:extLst>
              </a:tr>
              <a:tr h="660010">
                <a:tc>
                  <a:txBody>
                    <a:bodyPr/>
                    <a:lstStyle/>
                    <a:p>
                      <a:pPr algn="l" defTabSz="449580">
                        <a:defRPr sz="6500" i="1">
                          <a:uFill>
                            <a:solidFill>
                              <a:srgbClr val="000000"/>
                            </a:solidFill>
                          </a:uFill>
                          <a:latin typeface="Times"/>
                          <a:ea typeface="Times"/>
                          <a:cs typeface="Times"/>
                          <a:sym typeface="Times"/>
                        </a:defRPr>
                      </a:pPr>
                      <a:r>
                        <a:rPr dirty="0"/>
                        <a:t>Cappuccino</a:t>
                      </a:r>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r>
                        <a:rPr lang="nl-NL" dirty="0"/>
                        <a:t>3,30</a:t>
                      </a:r>
                      <a:endParaRPr dirty="0"/>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r>
                        <a:rPr lang="nl-NL" dirty="0" err="1"/>
                        <a:t>Ginger</a:t>
                      </a:r>
                      <a:r>
                        <a:rPr lang="nl-NL" dirty="0"/>
                        <a:t> Ale </a:t>
                      </a:r>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r>
                        <a:rPr lang="nl-NL" dirty="0"/>
                        <a:t>3,00</a:t>
                      </a:r>
                    </a:p>
                  </a:txBody>
                  <a:tcPr marL="50800" marR="50800" marT="50800" marB="50800" horzOverflow="overflow">
                    <a:solidFill>
                      <a:srgbClr val="000000">
                        <a:alpha val="0"/>
                      </a:srgbClr>
                    </a:solidFill>
                  </a:tcPr>
                </a:tc>
                <a:extLst>
                  <a:ext uri="{0D108BD9-81ED-4DB2-BD59-A6C34878D82A}">
                    <a16:rowId xmlns:a16="http://schemas.microsoft.com/office/drawing/2014/main" val="10004"/>
                  </a:ext>
                </a:extLst>
              </a:tr>
              <a:tr h="660010">
                <a:tc>
                  <a:txBody>
                    <a:bodyPr/>
                    <a:lstStyle/>
                    <a:p>
                      <a:pPr algn="l" defTabSz="449580">
                        <a:defRPr sz="6500" i="1">
                          <a:uFill>
                            <a:solidFill>
                              <a:srgbClr val="000000"/>
                            </a:solidFill>
                          </a:uFill>
                          <a:latin typeface="Times"/>
                          <a:ea typeface="Times"/>
                          <a:cs typeface="Times"/>
                          <a:sym typeface="Times"/>
                        </a:defRPr>
                      </a:pPr>
                      <a:r>
                        <a:rPr dirty="0"/>
                        <a:t>Latte Macchiato</a:t>
                      </a:r>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r>
                        <a:rPr lang="nl-NL" dirty="0"/>
                        <a:t>3,70</a:t>
                      </a:r>
                      <a:endParaRPr dirty="0"/>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r>
                        <a:rPr lang="nl-NL" dirty="0"/>
                        <a:t>Tonic</a:t>
                      </a:r>
                      <a:r>
                        <a:rPr lang="nl-NL" baseline="0" dirty="0"/>
                        <a:t> </a:t>
                      </a:r>
                      <a:endParaRPr dirty="0"/>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r>
                        <a:rPr lang="nl-NL" dirty="0"/>
                        <a:t>3,00</a:t>
                      </a:r>
                      <a:endParaRPr dirty="0"/>
                    </a:p>
                  </a:txBody>
                  <a:tcPr marL="50800" marR="50800" marT="50800" marB="50800" horzOverflow="overflow">
                    <a:solidFill>
                      <a:srgbClr val="000000">
                        <a:alpha val="0"/>
                      </a:srgbClr>
                    </a:solidFill>
                  </a:tcPr>
                </a:tc>
                <a:extLst>
                  <a:ext uri="{0D108BD9-81ED-4DB2-BD59-A6C34878D82A}">
                    <a16:rowId xmlns:a16="http://schemas.microsoft.com/office/drawing/2014/main" val="10005"/>
                  </a:ext>
                </a:extLst>
              </a:tr>
              <a:tr h="1258624">
                <a:tc>
                  <a:txBody>
                    <a:bodyPr/>
                    <a:lstStyle/>
                    <a:p>
                      <a:pPr algn="l" defTabSz="449580">
                        <a:defRPr sz="6500" i="1">
                          <a:uFill>
                            <a:solidFill>
                              <a:srgbClr val="000000"/>
                            </a:solidFill>
                          </a:uFill>
                          <a:latin typeface="Times"/>
                          <a:ea typeface="Times"/>
                          <a:cs typeface="Times"/>
                          <a:sym typeface="Times"/>
                        </a:defRPr>
                      </a:pPr>
                      <a:r>
                        <a:rPr dirty="0" err="1"/>
                        <a:t>Warme</a:t>
                      </a:r>
                      <a:r>
                        <a:rPr dirty="0"/>
                        <a:t> </a:t>
                      </a:r>
                      <a:r>
                        <a:rPr dirty="0" err="1"/>
                        <a:t>chocomel</a:t>
                      </a:r>
                      <a:endParaRPr dirty="0"/>
                    </a:p>
                    <a:p>
                      <a:pPr algn="l" defTabSz="449580">
                        <a:defRPr sz="6500" i="1">
                          <a:uFill>
                            <a:solidFill>
                              <a:srgbClr val="000000"/>
                            </a:solidFill>
                          </a:uFill>
                          <a:latin typeface="Times"/>
                          <a:ea typeface="Times"/>
                          <a:cs typeface="Times"/>
                          <a:sym typeface="Times"/>
                        </a:defRPr>
                      </a:pPr>
                      <a:r>
                        <a:rPr lang="nl-NL" dirty="0"/>
                        <a:t>+ </a:t>
                      </a:r>
                      <a:r>
                        <a:rPr dirty="0"/>
                        <a:t>Met </a:t>
                      </a:r>
                      <a:r>
                        <a:rPr dirty="0" err="1"/>
                        <a:t>slagroom</a:t>
                      </a:r>
                      <a:r>
                        <a:rPr dirty="0"/>
                        <a:t> </a:t>
                      </a:r>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r>
                        <a:rPr lang="nl-NL" dirty="0"/>
                        <a:t>3,50</a:t>
                      </a:r>
                    </a:p>
                    <a:p>
                      <a:pPr algn="l" defTabSz="449580">
                        <a:defRPr sz="6500" i="1">
                          <a:uFill>
                            <a:solidFill>
                              <a:srgbClr val="000000"/>
                            </a:solidFill>
                          </a:uFill>
                          <a:latin typeface="Times"/>
                          <a:ea typeface="Times"/>
                          <a:cs typeface="Times"/>
                          <a:sym typeface="Times"/>
                        </a:defRPr>
                      </a:pPr>
                      <a:r>
                        <a:rPr lang="nl-NL" dirty="0"/>
                        <a:t>0,50</a:t>
                      </a:r>
                      <a:endParaRPr dirty="0"/>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r>
                        <a:rPr dirty="0"/>
                        <a:t>Bitter Lemon</a:t>
                      </a:r>
                      <a:endParaRPr lang="nl-NL" dirty="0"/>
                    </a:p>
                    <a:p>
                      <a:pPr algn="l" defTabSz="449580">
                        <a:defRPr sz="6500" i="1">
                          <a:uFill>
                            <a:solidFill>
                              <a:srgbClr val="000000"/>
                            </a:solidFill>
                          </a:uFill>
                          <a:latin typeface="Times"/>
                          <a:ea typeface="Times"/>
                          <a:cs typeface="Times"/>
                          <a:sym typeface="Times"/>
                        </a:defRPr>
                      </a:pPr>
                      <a:r>
                        <a:rPr lang="nl-NL" dirty="0"/>
                        <a:t>Spa rood/blauw</a:t>
                      </a:r>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r>
                        <a:rPr lang="nl-NL" dirty="0"/>
                        <a:t>3,00</a:t>
                      </a:r>
                    </a:p>
                    <a:p>
                      <a:pPr algn="l" defTabSz="449580">
                        <a:defRPr sz="6500" i="1">
                          <a:uFill>
                            <a:solidFill>
                              <a:srgbClr val="000000"/>
                            </a:solidFill>
                          </a:uFill>
                          <a:latin typeface="Times"/>
                          <a:ea typeface="Times"/>
                          <a:cs typeface="Times"/>
                          <a:sym typeface="Times"/>
                        </a:defRPr>
                      </a:pPr>
                      <a:r>
                        <a:rPr lang="nl-NL" dirty="0"/>
                        <a:t>3,00</a:t>
                      </a:r>
                    </a:p>
                  </a:txBody>
                  <a:tcPr marL="50800" marR="50800" marT="50800" marB="50800" horzOverflow="overflow">
                    <a:solidFill>
                      <a:srgbClr val="000000">
                        <a:alpha val="0"/>
                      </a:srgbClr>
                    </a:solidFill>
                  </a:tcPr>
                </a:tc>
                <a:extLst>
                  <a:ext uri="{0D108BD9-81ED-4DB2-BD59-A6C34878D82A}">
                    <a16:rowId xmlns:a16="http://schemas.microsoft.com/office/drawing/2014/main" val="10006"/>
                  </a:ext>
                </a:extLst>
              </a:tr>
              <a:tr h="1258624">
                <a:tc>
                  <a:txBody>
                    <a:bodyPr/>
                    <a:lstStyle/>
                    <a:p>
                      <a:pPr algn="l" defTabSz="449580">
                        <a:defRPr sz="6500" i="1">
                          <a:uFill>
                            <a:solidFill>
                              <a:srgbClr val="000000"/>
                            </a:solidFill>
                          </a:uFill>
                          <a:latin typeface="Times"/>
                          <a:ea typeface="Times"/>
                          <a:cs typeface="Times"/>
                          <a:sym typeface="Times"/>
                        </a:defRPr>
                      </a:pPr>
                      <a:endParaRPr dirty="0"/>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endParaRPr dirty="0"/>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endParaRPr lang="nl-NL" dirty="0"/>
                    </a:p>
                    <a:p>
                      <a:pPr algn="l" defTabSz="449580">
                        <a:defRPr sz="6500" i="1">
                          <a:uFill>
                            <a:solidFill>
                              <a:srgbClr val="000000"/>
                            </a:solidFill>
                          </a:uFill>
                          <a:latin typeface="Times"/>
                          <a:ea typeface="Times"/>
                          <a:cs typeface="Times"/>
                          <a:sym typeface="Times"/>
                        </a:defRPr>
                      </a:pPr>
                      <a:r>
                        <a:rPr lang="nl-NL" dirty="0" err="1"/>
                        <a:t>Rivella</a:t>
                      </a:r>
                      <a:r>
                        <a:rPr lang="nl-NL" dirty="0"/>
                        <a:t> </a:t>
                      </a:r>
                    </a:p>
                    <a:p>
                      <a:pPr algn="l" defTabSz="449580">
                        <a:defRPr sz="6500" i="1">
                          <a:uFill>
                            <a:solidFill>
                              <a:srgbClr val="000000"/>
                            </a:solidFill>
                          </a:uFill>
                          <a:latin typeface="Times"/>
                          <a:ea typeface="Times"/>
                          <a:cs typeface="Times"/>
                          <a:sym typeface="Times"/>
                        </a:defRPr>
                      </a:pPr>
                      <a:r>
                        <a:rPr lang="nl-NL" dirty="0"/>
                        <a:t>Appelsap</a:t>
                      </a:r>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endParaRPr lang="nl-NL" dirty="0"/>
                    </a:p>
                    <a:p>
                      <a:pPr algn="l" defTabSz="449580">
                        <a:defRPr sz="6500" i="1">
                          <a:uFill>
                            <a:solidFill>
                              <a:srgbClr val="000000"/>
                            </a:solidFill>
                          </a:uFill>
                          <a:latin typeface="Times"/>
                          <a:ea typeface="Times"/>
                          <a:cs typeface="Times"/>
                          <a:sym typeface="Times"/>
                        </a:defRPr>
                      </a:pPr>
                      <a:r>
                        <a:rPr lang="nl-NL" dirty="0"/>
                        <a:t>3,50</a:t>
                      </a:r>
                    </a:p>
                    <a:p>
                      <a:pPr algn="l" defTabSz="449580">
                        <a:defRPr sz="6500" i="1">
                          <a:uFill>
                            <a:solidFill>
                              <a:srgbClr val="000000"/>
                            </a:solidFill>
                          </a:uFill>
                          <a:latin typeface="Times"/>
                          <a:ea typeface="Times"/>
                          <a:cs typeface="Times"/>
                          <a:sym typeface="Times"/>
                        </a:defRPr>
                      </a:pPr>
                      <a:r>
                        <a:rPr lang="nl-NL" dirty="0"/>
                        <a:t>3,50</a:t>
                      </a:r>
                    </a:p>
                  </a:txBody>
                  <a:tcPr marL="50800" marR="50800" marT="50800" marB="50800" horzOverflow="overflow">
                    <a:solidFill>
                      <a:srgbClr val="000000">
                        <a:alpha val="0"/>
                      </a:srgbClr>
                    </a:solidFill>
                  </a:tcPr>
                </a:tc>
                <a:extLst>
                  <a:ext uri="{0D108BD9-81ED-4DB2-BD59-A6C34878D82A}">
                    <a16:rowId xmlns:a16="http://schemas.microsoft.com/office/drawing/2014/main" val="10007"/>
                  </a:ext>
                </a:extLst>
              </a:tr>
              <a:tr h="1258624">
                <a:tc>
                  <a:txBody>
                    <a:bodyPr/>
                    <a:lstStyle/>
                    <a:p>
                      <a:pPr algn="l" defTabSz="449580">
                        <a:defRPr sz="6500" b="1">
                          <a:uFill>
                            <a:solidFill>
                              <a:srgbClr val="000000"/>
                            </a:solidFill>
                          </a:uFill>
                          <a:latin typeface="Times"/>
                          <a:ea typeface="Times"/>
                          <a:cs typeface="Times"/>
                          <a:sym typeface="Times"/>
                        </a:defRPr>
                      </a:pPr>
                      <a:br>
                        <a:rPr lang="nl-NL" dirty="0"/>
                      </a:br>
                      <a:r>
                        <a:rPr lang="nl-NL" dirty="0"/>
                        <a:t>Bieren </a:t>
                      </a:r>
                      <a:endParaRPr lang="nl-NL" b="0" dirty="0"/>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endParaRPr lang="nl-NL" dirty="0"/>
                    </a:p>
                    <a:p>
                      <a:pPr algn="l" defTabSz="449580">
                        <a:defRPr sz="6500" i="1">
                          <a:uFill>
                            <a:solidFill>
                              <a:srgbClr val="000000"/>
                            </a:solidFill>
                          </a:uFill>
                          <a:latin typeface="Times"/>
                          <a:ea typeface="Times"/>
                          <a:cs typeface="Times"/>
                          <a:sym typeface="Times"/>
                        </a:defRPr>
                      </a:pPr>
                      <a:endParaRPr dirty="0"/>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r>
                        <a:rPr lang="nl-NL" dirty="0"/>
                        <a:t>Ice tea/ice tea green</a:t>
                      </a:r>
                    </a:p>
                    <a:p>
                      <a:pPr algn="l" defTabSz="449580">
                        <a:defRPr sz="6500" i="1">
                          <a:uFill>
                            <a:solidFill>
                              <a:srgbClr val="000000"/>
                            </a:solidFill>
                          </a:uFill>
                          <a:latin typeface="Times"/>
                          <a:ea typeface="Times"/>
                          <a:cs typeface="Times"/>
                          <a:sym typeface="Times"/>
                        </a:defRPr>
                      </a:pPr>
                      <a:r>
                        <a:rPr lang="nl-NL" dirty="0"/>
                        <a:t>Chocomel </a:t>
                      </a:r>
                      <a:endParaRPr dirty="0"/>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r>
                        <a:rPr lang="nl-NL" dirty="0"/>
                        <a:t>3,50</a:t>
                      </a:r>
                    </a:p>
                    <a:p>
                      <a:pPr algn="l" defTabSz="449580">
                        <a:defRPr sz="6500" i="1">
                          <a:uFill>
                            <a:solidFill>
                              <a:srgbClr val="000000"/>
                            </a:solidFill>
                          </a:uFill>
                          <a:latin typeface="Times"/>
                          <a:ea typeface="Times"/>
                          <a:cs typeface="Times"/>
                          <a:sym typeface="Times"/>
                        </a:defRPr>
                      </a:pPr>
                      <a:r>
                        <a:rPr lang="nl-NL" dirty="0"/>
                        <a:t>3,50</a:t>
                      </a:r>
                      <a:endParaRPr dirty="0"/>
                    </a:p>
                  </a:txBody>
                  <a:tcPr marL="50800" marR="50800" marT="50800" marB="50800" horzOverflow="overflow">
                    <a:solidFill>
                      <a:srgbClr val="000000">
                        <a:alpha val="0"/>
                      </a:srgbClr>
                    </a:solidFill>
                  </a:tcPr>
                </a:tc>
                <a:extLst>
                  <a:ext uri="{0D108BD9-81ED-4DB2-BD59-A6C34878D82A}">
                    <a16:rowId xmlns:a16="http://schemas.microsoft.com/office/drawing/2014/main" val="10008"/>
                  </a:ext>
                </a:extLst>
              </a:tr>
              <a:tr h="660010">
                <a:tc>
                  <a:txBody>
                    <a:bodyPr/>
                    <a:lstStyle/>
                    <a:p>
                      <a:pPr algn="l" defTabSz="449580">
                        <a:defRPr sz="6500" i="1">
                          <a:uFill>
                            <a:solidFill>
                              <a:srgbClr val="000000"/>
                            </a:solidFill>
                          </a:uFill>
                          <a:latin typeface="Times"/>
                          <a:ea typeface="Times"/>
                          <a:cs typeface="Times"/>
                          <a:sym typeface="Times"/>
                        </a:defRPr>
                      </a:pPr>
                      <a:r>
                        <a:rPr dirty="0" err="1"/>
                        <a:t>Pils</a:t>
                      </a:r>
                      <a:r>
                        <a:rPr dirty="0"/>
                        <a:t> 0,2</a:t>
                      </a:r>
                      <a:r>
                        <a:rPr lang="nl-NL" dirty="0"/>
                        <a:t>5</a:t>
                      </a:r>
                      <a:endParaRPr dirty="0"/>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r>
                        <a:rPr lang="nl-NL" dirty="0"/>
                        <a:t>3,00</a:t>
                      </a:r>
                      <a:endParaRPr dirty="0"/>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endParaRPr lang="nl-NL" dirty="0"/>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endParaRPr lang="nl-NL" dirty="0"/>
                    </a:p>
                  </a:txBody>
                  <a:tcPr marL="50800" marR="50800" marT="50800" marB="50800" horzOverflow="overflow">
                    <a:solidFill>
                      <a:srgbClr val="000000">
                        <a:alpha val="0"/>
                      </a:srgbClr>
                    </a:solidFill>
                  </a:tcPr>
                </a:tc>
                <a:extLst>
                  <a:ext uri="{0D108BD9-81ED-4DB2-BD59-A6C34878D82A}">
                    <a16:rowId xmlns:a16="http://schemas.microsoft.com/office/drawing/2014/main" val="10009"/>
                  </a:ext>
                </a:extLst>
              </a:tr>
              <a:tr h="660010">
                <a:tc>
                  <a:txBody>
                    <a:bodyPr/>
                    <a:lstStyle/>
                    <a:p>
                      <a:pPr algn="l" defTabSz="449580">
                        <a:defRPr sz="6500" i="1">
                          <a:uFill>
                            <a:solidFill>
                              <a:srgbClr val="000000"/>
                            </a:solidFill>
                          </a:uFill>
                          <a:latin typeface="Times"/>
                          <a:ea typeface="Times"/>
                          <a:cs typeface="Times"/>
                          <a:sym typeface="Times"/>
                        </a:defRPr>
                      </a:pPr>
                      <a:r>
                        <a:rPr lang="nl-NL" dirty="0"/>
                        <a:t>Pils 0,50</a:t>
                      </a:r>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r>
                        <a:rPr lang="nl-NL" dirty="0"/>
                        <a:t>6,00</a:t>
                      </a:r>
                      <a:endParaRPr dirty="0"/>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r>
                        <a:rPr lang="nl-NL" dirty="0"/>
                        <a:t>Verse Jus d’ </a:t>
                      </a:r>
                      <a:r>
                        <a:rPr lang="nl-NL" dirty="0" err="1"/>
                        <a:t>orange</a:t>
                      </a:r>
                      <a:r>
                        <a:rPr lang="nl-NL" dirty="0"/>
                        <a:t> </a:t>
                      </a:r>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r>
                        <a:rPr lang="nl-NL" dirty="0"/>
                        <a:t>4,50</a:t>
                      </a:r>
                      <a:endParaRPr dirty="0"/>
                    </a:p>
                  </a:txBody>
                  <a:tcPr marL="50800" marR="50800" marT="50800" marB="50800" horzOverflow="overflow">
                    <a:solidFill>
                      <a:srgbClr val="000000">
                        <a:alpha val="0"/>
                      </a:srgbClr>
                    </a:solidFill>
                  </a:tcPr>
                </a:tc>
                <a:extLst>
                  <a:ext uri="{0D108BD9-81ED-4DB2-BD59-A6C34878D82A}">
                    <a16:rowId xmlns:a16="http://schemas.microsoft.com/office/drawing/2014/main" val="10010"/>
                  </a:ext>
                </a:extLst>
              </a:tr>
              <a:tr h="1258624">
                <a:tc>
                  <a:txBody>
                    <a:bodyPr/>
                    <a:lstStyle/>
                    <a:p>
                      <a:pPr algn="l" defTabSz="449580">
                        <a:defRPr sz="6500" i="1">
                          <a:uFill>
                            <a:solidFill>
                              <a:srgbClr val="000000"/>
                            </a:solidFill>
                          </a:uFill>
                          <a:latin typeface="Times"/>
                          <a:ea typeface="Times"/>
                          <a:cs typeface="Times"/>
                          <a:sym typeface="Times"/>
                        </a:defRPr>
                      </a:pPr>
                      <a:r>
                        <a:rPr lang="nl-NL" dirty="0" err="1"/>
                        <a:t>Erdinger</a:t>
                      </a:r>
                      <a:r>
                        <a:rPr lang="nl-NL" dirty="0"/>
                        <a:t> 0,50</a:t>
                      </a:r>
                      <a:endParaRPr dirty="0"/>
                    </a:p>
                    <a:p>
                      <a:pPr algn="l" defTabSz="449580">
                        <a:defRPr sz="6500" i="1">
                          <a:uFill>
                            <a:solidFill>
                              <a:srgbClr val="000000"/>
                            </a:solidFill>
                          </a:uFill>
                          <a:latin typeface="Times"/>
                          <a:ea typeface="Times"/>
                          <a:cs typeface="Times"/>
                          <a:sym typeface="Times"/>
                        </a:defRPr>
                      </a:pPr>
                      <a:r>
                        <a:rPr lang="nl-NL" dirty="0"/>
                        <a:t>Bavaria</a:t>
                      </a:r>
                      <a:r>
                        <a:rPr lang="nl-NL" baseline="0" dirty="0"/>
                        <a:t> 0.0%</a:t>
                      </a:r>
                      <a:endParaRPr dirty="0"/>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r>
                        <a:rPr lang="nl-NL" dirty="0"/>
                        <a:t>5,50</a:t>
                      </a:r>
                      <a:endParaRPr dirty="0"/>
                    </a:p>
                    <a:p>
                      <a:pPr algn="l" defTabSz="449580">
                        <a:defRPr sz="6500" i="1">
                          <a:uFill>
                            <a:solidFill>
                              <a:srgbClr val="000000"/>
                            </a:solidFill>
                          </a:uFill>
                          <a:latin typeface="Times"/>
                          <a:ea typeface="Times"/>
                          <a:cs typeface="Times"/>
                          <a:sym typeface="Times"/>
                        </a:defRPr>
                      </a:pPr>
                      <a:r>
                        <a:rPr lang="nl-NL" dirty="0"/>
                        <a:t>3,50</a:t>
                      </a:r>
                      <a:endParaRPr dirty="0"/>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endParaRPr lang="nl-NL" baseline="0" dirty="0"/>
                    </a:p>
                    <a:p>
                      <a:pPr algn="l" defTabSz="449580">
                        <a:defRPr sz="6500" i="1">
                          <a:uFill>
                            <a:solidFill>
                              <a:srgbClr val="000000"/>
                            </a:solidFill>
                          </a:uFill>
                          <a:latin typeface="Times"/>
                          <a:ea typeface="Times"/>
                          <a:cs typeface="Times"/>
                          <a:sym typeface="Times"/>
                        </a:defRPr>
                      </a:pPr>
                      <a:endParaRPr lang="nl-NL" baseline="0" dirty="0"/>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endParaRPr lang="nl-NL" dirty="0"/>
                    </a:p>
                    <a:p>
                      <a:pPr algn="l" defTabSz="449580">
                        <a:defRPr sz="6500" i="1">
                          <a:uFill>
                            <a:solidFill>
                              <a:srgbClr val="000000"/>
                            </a:solidFill>
                          </a:uFill>
                          <a:latin typeface="Times"/>
                          <a:ea typeface="Times"/>
                          <a:cs typeface="Times"/>
                          <a:sym typeface="Times"/>
                        </a:defRPr>
                      </a:pPr>
                      <a:endParaRPr dirty="0"/>
                    </a:p>
                  </a:txBody>
                  <a:tcPr marL="50800" marR="50800" marT="50800" marB="50800" horzOverflow="overflow">
                    <a:solidFill>
                      <a:srgbClr val="000000">
                        <a:alpha val="0"/>
                      </a:srgbClr>
                    </a:solidFill>
                  </a:tcPr>
                </a:tc>
                <a:extLst>
                  <a:ext uri="{0D108BD9-81ED-4DB2-BD59-A6C34878D82A}">
                    <a16:rowId xmlns:a16="http://schemas.microsoft.com/office/drawing/2014/main" val="10011"/>
                  </a:ext>
                </a:extLst>
              </a:tr>
              <a:tr h="1857238">
                <a:tc>
                  <a:txBody>
                    <a:bodyPr/>
                    <a:lstStyle/>
                    <a:p>
                      <a:pPr algn="l" defTabSz="449580">
                        <a:defRPr sz="6500" i="1">
                          <a:uFill>
                            <a:solidFill>
                              <a:srgbClr val="000000"/>
                            </a:solidFill>
                          </a:uFill>
                          <a:latin typeface="Times"/>
                          <a:ea typeface="Times"/>
                          <a:cs typeface="Times"/>
                          <a:sym typeface="Times"/>
                        </a:defRPr>
                      </a:pPr>
                      <a:r>
                        <a:rPr dirty="0"/>
                        <a:t>Bavaria Oud Brui</a:t>
                      </a:r>
                      <a:r>
                        <a:rPr lang="nl-NL" dirty="0"/>
                        <a:t>n</a:t>
                      </a:r>
                    </a:p>
                    <a:p>
                      <a:pPr algn="l" defTabSz="449580">
                        <a:defRPr sz="6500" i="1">
                          <a:uFill>
                            <a:solidFill>
                              <a:srgbClr val="000000"/>
                            </a:solidFill>
                          </a:uFill>
                          <a:latin typeface="Times"/>
                          <a:ea typeface="Times"/>
                          <a:cs typeface="Times"/>
                          <a:sym typeface="Times"/>
                        </a:defRPr>
                      </a:pPr>
                      <a:r>
                        <a:rPr lang="nl-NL" dirty="0" err="1"/>
                        <a:t>Radler</a:t>
                      </a:r>
                      <a:endParaRPr lang="nl-NL" dirty="0"/>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r>
                        <a:rPr lang="nl-NL" dirty="0"/>
                        <a:t>3,50</a:t>
                      </a:r>
                    </a:p>
                    <a:p>
                      <a:pPr algn="l" defTabSz="449580">
                        <a:defRPr sz="6500" i="1">
                          <a:uFill>
                            <a:solidFill>
                              <a:srgbClr val="000000"/>
                            </a:solidFill>
                          </a:uFill>
                          <a:latin typeface="Times"/>
                          <a:ea typeface="Times"/>
                          <a:cs typeface="Times"/>
                          <a:sym typeface="Times"/>
                        </a:defRPr>
                      </a:pPr>
                      <a:r>
                        <a:rPr lang="nl-NL" dirty="0"/>
                        <a:t>3,75</a:t>
                      </a:r>
                    </a:p>
                    <a:p>
                      <a:pPr algn="l" defTabSz="449580">
                        <a:defRPr sz="6500" i="1">
                          <a:uFill>
                            <a:solidFill>
                              <a:srgbClr val="000000"/>
                            </a:solidFill>
                          </a:uFill>
                          <a:latin typeface="Times"/>
                          <a:ea typeface="Times"/>
                          <a:cs typeface="Times"/>
                          <a:sym typeface="Times"/>
                        </a:defRPr>
                      </a:pPr>
                      <a:endParaRPr dirty="0"/>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endParaRPr lang="nl-NL" dirty="0"/>
                    </a:p>
                    <a:p>
                      <a:pPr algn="l" defTabSz="449580">
                        <a:defRPr sz="6500" i="1">
                          <a:uFill>
                            <a:solidFill>
                              <a:srgbClr val="000000"/>
                            </a:solidFill>
                          </a:uFill>
                          <a:latin typeface="Times"/>
                          <a:ea typeface="Times"/>
                          <a:cs typeface="Times"/>
                          <a:sym typeface="Times"/>
                        </a:defRPr>
                      </a:pPr>
                      <a:endParaRPr dirty="0"/>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endParaRPr dirty="0"/>
                    </a:p>
                  </a:txBody>
                  <a:tcPr marL="50800" marR="50800" marT="50800" marB="50800" horzOverflow="overflow">
                    <a:solidFill>
                      <a:srgbClr val="000000">
                        <a:alpha val="0"/>
                      </a:srgbClr>
                    </a:solidFill>
                  </a:tcPr>
                </a:tc>
                <a:extLst>
                  <a:ext uri="{0D108BD9-81ED-4DB2-BD59-A6C34878D82A}">
                    <a16:rowId xmlns:a16="http://schemas.microsoft.com/office/drawing/2014/main" val="10012"/>
                  </a:ext>
                </a:extLst>
              </a:tr>
              <a:tr h="660010">
                <a:tc>
                  <a:txBody>
                    <a:bodyPr/>
                    <a:lstStyle/>
                    <a:p>
                      <a:pPr algn="l" defTabSz="449580">
                        <a:defRPr sz="6500" i="1">
                          <a:uFill>
                            <a:solidFill>
                              <a:srgbClr val="000000"/>
                            </a:solidFill>
                          </a:uFill>
                          <a:latin typeface="Times"/>
                          <a:ea typeface="Times"/>
                          <a:cs typeface="Times"/>
                          <a:sym typeface="Times"/>
                        </a:defRPr>
                      </a:pPr>
                      <a:endParaRPr dirty="0"/>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endParaRPr dirty="0"/>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endParaRPr dirty="0"/>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endParaRPr dirty="0"/>
                    </a:p>
                  </a:txBody>
                  <a:tcPr marL="50800" marR="50800" marT="50800" marB="50800" horzOverflow="overflow">
                    <a:solidFill>
                      <a:srgbClr val="000000">
                        <a:alpha val="0"/>
                      </a:srgbClr>
                    </a:solidFill>
                  </a:tcPr>
                </a:tc>
                <a:extLst>
                  <a:ext uri="{0D108BD9-81ED-4DB2-BD59-A6C34878D82A}">
                    <a16:rowId xmlns:a16="http://schemas.microsoft.com/office/drawing/2014/main" val="10013"/>
                  </a:ext>
                </a:extLst>
              </a:tr>
              <a:tr h="2455852">
                <a:tc>
                  <a:txBody>
                    <a:bodyPr/>
                    <a:lstStyle/>
                    <a:p>
                      <a:pPr algn="l" defTabSz="449580">
                        <a:defRPr sz="6500" i="1">
                          <a:uFill>
                            <a:solidFill>
                              <a:srgbClr val="000000"/>
                            </a:solidFill>
                          </a:uFill>
                          <a:latin typeface="Times"/>
                          <a:ea typeface="Times"/>
                          <a:cs typeface="Times"/>
                          <a:sym typeface="Times"/>
                        </a:defRPr>
                      </a:pPr>
                      <a:r>
                        <a:rPr lang="nl-NL" dirty="0"/>
                        <a:t>Grimbergen Double</a:t>
                      </a:r>
                    </a:p>
                    <a:p>
                      <a:pPr algn="l" defTabSz="449580">
                        <a:defRPr sz="6500" i="1">
                          <a:uFill>
                            <a:solidFill>
                              <a:srgbClr val="000000"/>
                            </a:solidFill>
                          </a:uFill>
                          <a:latin typeface="Times"/>
                          <a:ea typeface="Times"/>
                          <a:cs typeface="Times"/>
                          <a:sym typeface="Times"/>
                        </a:defRPr>
                      </a:pPr>
                      <a:r>
                        <a:rPr lang="nl-NL" dirty="0"/>
                        <a:t>Grimberen </a:t>
                      </a:r>
                      <a:r>
                        <a:rPr lang="nl-NL" dirty="0" err="1"/>
                        <a:t>Tripple</a:t>
                      </a:r>
                      <a:endParaRPr lang="nl-NL" dirty="0"/>
                    </a:p>
                    <a:p>
                      <a:pPr algn="l" defTabSz="449580">
                        <a:defRPr sz="6500" i="1">
                          <a:uFill>
                            <a:solidFill>
                              <a:srgbClr val="000000"/>
                            </a:solidFill>
                          </a:uFill>
                          <a:latin typeface="Times"/>
                          <a:ea typeface="Times"/>
                          <a:cs typeface="Times"/>
                          <a:sym typeface="Times"/>
                        </a:defRPr>
                      </a:pPr>
                      <a:r>
                        <a:rPr lang="nl-NL" dirty="0"/>
                        <a:t>Grimbergen Blond </a:t>
                      </a:r>
                    </a:p>
                    <a:p>
                      <a:pPr algn="l" defTabSz="449580">
                        <a:defRPr sz="6500" i="1">
                          <a:uFill>
                            <a:solidFill>
                              <a:srgbClr val="000000"/>
                            </a:solidFill>
                          </a:uFill>
                          <a:latin typeface="Times"/>
                          <a:ea typeface="Times"/>
                          <a:cs typeface="Times"/>
                          <a:sym typeface="Times"/>
                        </a:defRPr>
                      </a:pPr>
                      <a:r>
                        <a:rPr lang="nl-NL" dirty="0"/>
                        <a:t>Liefmans / kriek </a:t>
                      </a:r>
                      <a:endParaRPr dirty="0"/>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r>
                        <a:rPr lang="nl-NL" dirty="0"/>
                        <a:t>5,00</a:t>
                      </a:r>
                    </a:p>
                    <a:p>
                      <a:pPr algn="l" defTabSz="449580">
                        <a:defRPr sz="6500" i="1">
                          <a:uFill>
                            <a:solidFill>
                              <a:srgbClr val="000000"/>
                            </a:solidFill>
                          </a:uFill>
                          <a:latin typeface="Times"/>
                          <a:ea typeface="Times"/>
                          <a:cs typeface="Times"/>
                          <a:sym typeface="Times"/>
                        </a:defRPr>
                      </a:pPr>
                      <a:r>
                        <a:rPr lang="nl-NL" dirty="0"/>
                        <a:t>5,00</a:t>
                      </a:r>
                    </a:p>
                    <a:p>
                      <a:pPr algn="l" defTabSz="449580">
                        <a:defRPr sz="6500" i="1">
                          <a:uFill>
                            <a:solidFill>
                              <a:srgbClr val="000000"/>
                            </a:solidFill>
                          </a:uFill>
                          <a:latin typeface="Times"/>
                          <a:ea typeface="Times"/>
                          <a:cs typeface="Times"/>
                          <a:sym typeface="Times"/>
                        </a:defRPr>
                      </a:pPr>
                      <a:r>
                        <a:rPr lang="nl-NL" dirty="0"/>
                        <a:t>5.00</a:t>
                      </a:r>
                    </a:p>
                    <a:p>
                      <a:pPr algn="l" defTabSz="449580">
                        <a:defRPr sz="6500" i="1">
                          <a:uFill>
                            <a:solidFill>
                              <a:srgbClr val="000000"/>
                            </a:solidFill>
                          </a:uFill>
                          <a:latin typeface="Times"/>
                          <a:ea typeface="Times"/>
                          <a:cs typeface="Times"/>
                          <a:sym typeface="Times"/>
                        </a:defRPr>
                      </a:pPr>
                      <a:r>
                        <a:rPr lang="nl-NL" dirty="0"/>
                        <a:t>4,50</a:t>
                      </a:r>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endParaRPr dirty="0"/>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endParaRPr dirty="0"/>
                    </a:p>
                  </a:txBody>
                  <a:tcPr marL="50800" marR="50800" marT="50800" marB="50800" horzOverflow="overflow">
                    <a:solidFill>
                      <a:srgbClr val="000000">
                        <a:alpha val="0"/>
                      </a:srgbClr>
                    </a:solidFill>
                  </a:tcPr>
                </a:tc>
                <a:extLst>
                  <a:ext uri="{0D108BD9-81ED-4DB2-BD59-A6C34878D82A}">
                    <a16:rowId xmlns:a16="http://schemas.microsoft.com/office/drawing/2014/main" val="10014"/>
                  </a:ext>
                </a:extLst>
              </a:tr>
              <a:tr h="3054466">
                <a:tc>
                  <a:txBody>
                    <a:bodyPr/>
                    <a:lstStyle/>
                    <a:p>
                      <a:pPr algn="l" defTabSz="449580">
                        <a:defRPr sz="6500" i="1">
                          <a:uFill>
                            <a:solidFill>
                              <a:srgbClr val="000000"/>
                            </a:solidFill>
                          </a:uFill>
                          <a:latin typeface="Times"/>
                          <a:ea typeface="Times"/>
                          <a:cs typeface="Times"/>
                          <a:sym typeface="Times"/>
                        </a:defRPr>
                      </a:pPr>
                      <a:r>
                        <a:rPr lang="nl-NL" dirty="0"/>
                        <a:t>La </a:t>
                      </a:r>
                      <a:r>
                        <a:rPr lang="nl-NL" dirty="0" err="1"/>
                        <a:t>Chauffe</a:t>
                      </a:r>
                      <a:r>
                        <a:rPr lang="nl-NL" dirty="0"/>
                        <a:t> </a:t>
                      </a:r>
                    </a:p>
                    <a:p>
                      <a:pPr algn="l" defTabSz="449580">
                        <a:defRPr sz="6500" i="1">
                          <a:uFill>
                            <a:solidFill>
                              <a:srgbClr val="000000"/>
                            </a:solidFill>
                          </a:uFill>
                          <a:latin typeface="Times"/>
                          <a:ea typeface="Times"/>
                          <a:cs typeface="Times"/>
                          <a:sym typeface="Times"/>
                        </a:defRPr>
                      </a:pPr>
                      <a:br>
                        <a:rPr lang="nl-NL" dirty="0"/>
                      </a:br>
                      <a:endParaRPr lang="nl-NL" dirty="0"/>
                    </a:p>
                    <a:p>
                      <a:pPr algn="l" defTabSz="449580">
                        <a:defRPr sz="6500" i="1">
                          <a:uFill>
                            <a:solidFill>
                              <a:srgbClr val="000000"/>
                            </a:solidFill>
                          </a:uFill>
                          <a:latin typeface="Times"/>
                          <a:ea typeface="Times"/>
                          <a:cs typeface="Times"/>
                          <a:sym typeface="Times"/>
                        </a:defRPr>
                      </a:pPr>
                      <a:endParaRPr dirty="0"/>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r>
                        <a:rPr lang="nl-NL" dirty="0"/>
                        <a:t>5,00</a:t>
                      </a:r>
                    </a:p>
                    <a:p>
                      <a:pPr algn="l" defTabSz="449580">
                        <a:defRPr sz="6500" i="1">
                          <a:uFill>
                            <a:solidFill>
                              <a:srgbClr val="000000"/>
                            </a:solidFill>
                          </a:uFill>
                          <a:latin typeface="Times"/>
                          <a:ea typeface="Times"/>
                          <a:cs typeface="Times"/>
                          <a:sym typeface="Times"/>
                        </a:defRPr>
                      </a:pPr>
                      <a:endParaRPr lang="nl-NL" dirty="0"/>
                    </a:p>
                    <a:p>
                      <a:pPr algn="l" defTabSz="449580">
                        <a:defRPr sz="6500" i="1">
                          <a:uFill>
                            <a:solidFill>
                              <a:srgbClr val="000000"/>
                            </a:solidFill>
                          </a:uFill>
                          <a:latin typeface="Times"/>
                          <a:ea typeface="Times"/>
                          <a:cs typeface="Times"/>
                          <a:sym typeface="Times"/>
                        </a:defRPr>
                      </a:pPr>
                      <a:endParaRPr lang="nl-NL" dirty="0"/>
                    </a:p>
                    <a:p>
                      <a:pPr algn="l" defTabSz="449580">
                        <a:defRPr sz="6500" i="1">
                          <a:uFill>
                            <a:solidFill>
                              <a:srgbClr val="000000"/>
                            </a:solidFill>
                          </a:uFill>
                          <a:latin typeface="Times"/>
                          <a:ea typeface="Times"/>
                          <a:cs typeface="Times"/>
                          <a:sym typeface="Times"/>
                        </a:defRPr>
                      </a:pPr>
                      <a:endParaRPr lang="nl-NL" dirty="0"/>
                    </a:p>
                    <a:p>
                      <a:pPr algn="l" defTabSz="449580">
                        <a:defRPr sz="6500" i="1">
                          <a:uFill>
                            <a:solidFill>
                              <a:srgbClr val="000000"/>
                            </a:solidFill>
                          </a:uFill>
                          <a:latin typeface="Times"/>
                          <a:ea typeface="Times"/>
                          <a:cs typeface="Times"/>
                          <a:sym typeface="Times"/>
                        </a:defRPr>
                      </a:pPr>
                      <a:endParaRPr lang="nl-NL" dirty="0"/>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endParaRPr dirty="0"/>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endParaRPr dirty="0"/>
                    </a:p>
                  </a:txBody>
                  <a:tcPr marL="50800" marR="50800" marT="50800" marB="50800" horzOverflow="overflow">
                    <a:solidFill>
                      <a:srgbClr val="000000">
                        <a:alpha val="0"/>
                      </a:srgbClr>
                    </a:solidFill>
                  </a:tcPr>
                </a:tc>
                <a:extLst>
                  <a:ext uri="{0D108BD9-81ED-4DB2-BD59-A6C34878D82A}">
                    <a16:rowId xmlns:a16="http://schemas.microsoft.com/office/drawing/2014/main" val="10015"/>
                  </a:ext>
                </a:extLst>
              </a:tr>
              <a:tr h="660010">
                <a:tc>
                  <a:txBody>
                    <a:bodyPr/>
                    <a:lstStyle/>
                    <a:p>
                      <a:pPr algn="l" defTabSz="449580">
                        <a:defRPr sz="6500" i="1">
                          <a:uFill>
                            <a:solidFill>
                              <a:srgbClr val="000000"/>
                            </a:solidFill>
                          </a:uFill>
                          <a:latin typeface="Times"/>
                          <a:ea typeface="Times"/>
                          <a:cs typeface="Times"/>
                          <a:sym typeface="Times"/>
                        </a:defRPr>
                      </a:pPr>
                      <a:endParaRPr dirty="0"/>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endParaRPr dirty="0"/>
                    </a:p>
                  </a:txBody>
                  <a:tcPr marL="50800" marR="50800" marT="50800" marB="50800" horzOverflow="overflow">
                    <a:solidFill>
                      <a:srgbClr val="000000">
                        <a:alpha val="0"/>
                      </a:srgbClr>
                    </a:solidFill>
                  </a:tcPr>
                </a:tc>
                <a:tc>
                  <a:txBody>
                    <a:bodyPr/>
                    <a:lstStyle/>
                    <a:p>
                      <a:pPr algn="l" defTabSz="449580">
                        <a:defRPr sz="6500" b="1">
                          <a:uFill>
                            <a:solidFill>
                              <a:srgbClr val="000000"/>
                            </a:solidFill>
                          </a:uFill>
                          <a:latin typeface="Times"/>
                          <a:ea typeface="Times"/>
                          <a:cs typeface="Times"/>
                          <a:sym typeface="Times"/>
                        </a:defRPr>
                      </a:pPr>
                      <a:endParaRPr dirty="0"/>
                    </a:p>
                  </a:txBody>
                  <a:tcPr marL="50800" marR="50800" marT="50800" marB="50800" horzOverflow="overflow">
                    <a:solidFill>
                      <a:srgbClr val="000000">
                        <a:alpha val="0"/>
                      </a:srgbClr>
                    </a:solidFill>
                  </a:tcPr>
                </a:tc>
                <a:tc>
                  <a:txBody>
                    <a:bodyPr/>
                    <a:lstStyle/>
                    <a:p>
                      <a:pPr algn="l" defTabSz="449580">
                        <a:defRPr sz="6500" b="1">
                          <a:uFill>
                            <a:solidFill>
                              <a:srgbClr val="000000"/>
                            </a:solidFill>
                          </a:uFill>
                          <a:latin typeface="Times"/>
                          <a:ea typeface="Times"/>
                          <a:cs typeface="Times"/>
                          <a:sym typeface="Times"/>
                        </a:defRPr>
                      </a:pPr>
                      <a:endParaRPr/>
                    </a:p>
                  </a:txBody>
                  <a:tcPr marL="50800" marR="50800" marT="50800" marB="50800" horzOverflow="overflow">
                    <a:solidFill>
                      <a:srgbClr val="000000">
                        <a:alpha val="0"/>
                      </a:srgbClr>
                    </a:solidFill>
                  </a:tcPr>
                </a:tc>
                <a:extLst>
                  <a:ext uri="{0D108BD9-81ED-4DB2-BD59-A6C34878D82A}">
                    <a16:rowId xmlns:a16="http://schemas.microsoft.com/office/drawing/2014/main" val="10016"/>
                  </a:ext>
                </a:extLst>
              </a:tr>
              <a:tr h="660010">
                <a:tc>
                  <a:txBody>
                    <a:bodyPr/>
                    <a:lstStyle/>
                    <a:p>
                      <a:pPr algn="l" defTabSz="449580">
                        <a:defRPr sz="6500" i="1">
                          <a:uFill>
                            <a:solidFill>
                              <a:srgbClr val="000000"/>
                            </a:solidFill>
                          </a:uFill>
                          <a:latin typeface="Times"/>
                          <a:ea typeface="Times"/>
                          <a:cs typeface="Times"/>
                          <a:sym typeface="Times"/>
                        </a:defRPr>
                      </a:pPr>
                      <a:endParaRPr dirty="0"/>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endParaRPr dirty="0"/>
                    </a:p>
                  </a:txBody>
                  <a:tcPr marL="50800" marR="50800" marT="50800" marB="50800" horzOverflow="overflow">
                    <a:solidFill>
                      <a:srgbClr val="000000">
                        <a:alpha val="0"/>
                      </a:srgbClr>
                    </a:solidFill>
                  </a:tcPr>
                </a:tc>
                <a:tc>
                  <a:txBody>
                    <a:bodyPr/>
                    <a:lstStyle/>
                    <a:p>
                      <a:pPr algn="l" defTabSz="449580">
                        <a:defRPr sz="6500" b="1">
                          <a:uFill>
                            <a:solidFill>
                              <a:srgbClr val="000000"/>
                            </a:solidFill>
                          </a:uFill>
                          <a:latin typeface="Times"/>
                          <a:ea typeface="Times"/>
                          <a:cs typeface="Times"/>
                          <a:sym typeface="Times"/>
                        </a:defRPr>
                      </a:pPr>
                      <a:endParaRPr/>
                    </a:p>
                  </a:txBody>
                  <a:tcPr marL="50800" marR="50800" marT="50800" marB="50800" horzOverflow="overflow">
                    <a:solidFill>
                      <a:srgbClr val="000000">
                        <a:alpha val="0"/>
                      </a:srgbClr>
                    </a:solidFill>
                  </a:tcPr>
                </a:tc>
                <a:tc>
                  <a:txBody>
                    <a:bodyPr/>
                    <a:lstStyle/>
                    <a:p>
                      <a:pPr algn="l" defTabSz="449580">
                        <a:defRPr sz="6500" b="1">
                          <a:uFill>
                            <a:solidFill>
                              <a:srgbClr val="000000"/>
                            </a:solidFill>
                          </a:uFill>
                          <a:latin typeface="Times"/>
                          <a:ea typeface="Times"/>
                          <a:cs typeface="Times"/>
                          <a:sym typeface="Times"/>
                        </a:defRPr>
                      </a:pPr>
                      <a:endParaRPr/>
                    </a:p>
                  </a:txBody>
                  <a:tcPr marL="50800" marR="50800" marT="50800" marB="50800" horzOverflow="overflow">
                    <a:solidFill>
                      <a:srgbClr val="000000">
                        <a:alpha val="0"/>
                      </a:srgbClr>
                    </a:solidFill>
                  </a:tcPr>
                </a:tc>
                <a:extLst>
                  <a:ext uri="{0D108BD9-81ED-4DB2-BD59-A6C34878D82A}">
                    <a16:rowId xmlns:a16="http://schemas.microsoft.com/office/drawing/2014/main" val="10017"/>
                  </a:ext>
                </a:extLst>
              </a:tr>
              <a:tr h="660010">
                <a:tc>
                  <a:txBody>
                    <a:bodyPr/>
                    <a:lstStyle/>
                    <a:p>
                      <a:pPr algn="l" defTabSz="449580">
                        <a:defRPr sz="6500" i="1">
                          <a:uFill>
                            <a:solidFill>
                              <a:srgbClr val="000000"/>
                            </a:solidFill>
                          </a:uFill>
                          <a:latin typeface="Times"/>
                          <a:ea typeface="Times"/>
                          <a:cs typeface="Times"/>
                          <a:sym typeface="Times"/>
                        </a:defRPr>
                      </a:pPr>
                      <a:endParaRPr dirty="0"/>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endParaRPr dirty="0"/>
                    </a:p>
                  </a:txBody>
                  <a:tcPr marL="50800" marR="50800" marT="50800" marB="50800" horzOverflow="overflow">
                    <a:solidFill>
                      <a:srgbClr val="000000">
                        <a:alpha val="0"/>
                      </a:srgbClr>
                    </a:solidFill>
                  </a:tcPr>
                </a:tc>
                <a:tc>
                  <a:txBody>
                    <a:bodyPr/>
                    <a:lstStyle/>
                    <a:p>
                      <a:pPr algn="l" defTabSz="449580">
                        <a:defRPr sz="6500" b="1">
                          <a:uFill>
                            <a:solidFill>
                              <a:srgbClr val="000000"/>
                            </a:solidFill>
                          </a:uFill>
                          <a:latin typeface="Times"/>
                          <a:ea typeface="Times"/>
                          <a:cs typeface="Times"/>
                          <a:sym typeface="Times"/>
                        </a:defRPr>
                      </a:pPr>
                      <a:endParaRPr/>
                    </a:p>
                  </a:txBody>
                  <a:tcPr marL="50800" marR="50800" marT="50800" marB="50800" horzOverflow="overflow">
                    <a:solidFill>
                      <a:srgbClr val="000000">
                        <a:alpha val="0"/>
                      </a:srgbClr>
                    </a:solidFill>
                  </a:tcPr>
                </a:tc>
                <a:tc>
                  <a:txBody>
                    <a:bodyPr/>
                    <a:lstStyle/>
                    <a:p>
                      <a:pPr algn="l" defTabSz="449580">
                        <a:defRPr sz="6500" b="1">
                          <a:uFill>
                            <a:solidFill>
                              <a:srgbClr val="000000"/>
                            </a:solidFill>
                          </a:uFill>
                          <a:latin typeface="Times"/>
                          <a:ea typeface="Times"/>
                          <a:cs typeface="Times"/>
                          <a:sym typeface="Times"/>
                        </a:defRPr>
                      </a:pPr>
                      <a:endParaRPr/>
                    </a:p>
                  </a:txBody>
                  <a:tcPr marL="50800" marR="50800" marT="50800" marB="50800" horzOverflow="overflow">
                    <a:solidFill>
                      <a:srgbClr val="000000">
                        <a:alpha val="0"/>
                      </a:srgbClr>
                    </a:solidFill>
                  </a:tcPr>
                </a:tc>
                <a:extLst>
                  <a:ext uri="{0D108BD9-81ED-4DB2-BD59-A6C34878D82A}">
                    <a16:rowId xmlns:a16="http://schemas.microsoft.com/office/drawing/2014/main" val="10018"/>
                  </a:ext>
                </a:extLst>
              </a:tr>
              <a:tr h="660010">
                <a:tc>
                  <a:txBody>
                    <a:bodyPr/>
                    <a:lstStyle/>
                    <a:p>
                      <a:pPr algn="l" defTabSz="449580">
                        <a:defRPr sz="6500" i="1">
                          <a:uFill>
                            <a:solidFill>
                              <a:srgbClr val="000000"/>
                            </a:solidFill>
                          </a:uFill>
                          <a:latin typeface="Times"/>
                          <a:ea typeface="Times"/>
                          <a:cs typeface="Times"/>
                          <a:sym typeface="Times"/>
                        </a:defRPr>
                      </a:pPr>
                      <a:endParaRPr dirty="0"/>
                    </a:p>
                  </a:txBody>
                  <a:tcPr marL="50800" marR="50800" marT="50800" marB="50800" horzOverflow="overflow">
                    <a:solidFill>
                      <a:srgbClr val="000000">
                        <a:alpha val="0"/>
                      </a:srgbClr>
                    </a:solidFill>
                  </a:tcPr>
                </a:tc>
                <a:tc>
                  <a:txBody>
                    <a:bodyPr/>
                    <a:lstStyle/>
                    <a:p>
                      <a:pPr algn="l" defTabSz="449580">
                        <a:defRPr sz="6500" i="1">
                          <a:uFill>
                            <a:solidFill>
                              <a:srgbClr val="000000"/>
                            </a:solidFill>
                          </a:uFill>
                          <a:latin typeface="Times"/>
                          <a:ea typeface="Times"/>
                          <a:cs typeface="Times"/>
                          <a:sym typeface="Times"/>
                        </a:defRPr>
                      </a:pPr>
                      <a:endParaRPr dirty="0"/>
                    </a:p>
                  </a:txBody>
                  <a:tcPr marL="50800" marR="50800" marT="50800" marB="50800" horzOverflow="overflow">
                    <a:solidFill>
                      <a:srgbClr val="000000">
                        <a:alpha val="0"/>
                      </a:srgbClr>
                    </a:solidFill>
                  </a:tcPr>
                </a:tc>
                <a:tc>
                  <a:txBody>
                    <a:bodyPr/>
                    <a:lstStyle/>
                    <a:p>
                      <a:pPr algn="l" defTabSz="449580">
                        <a:defRPr sz="6500" b="1">
                          <a:uFill>
                            <a:solidFill>
                              <a:srgbClr val="000000"/>
                            </a:solidFill>
                          </a:uFill>
                          <a:latin typeface="Times"/>
                          <a:ea typeface="Times"/>
                          <a:cs typeface="Times"/>
                          <a:sym typeface="Times"/>
                        </a:defRPr>
                      </a:pPr>
                      <a:endParaRPr/>
                    </a:p>
                  </a:txBody>
                  <a:tcPr marL="50800" marR="50800" marT="50800" marB="50800" horzOverflow="overflow">
                    <a:solidFill>
                      <a:srgbClr val="000000">
                        <a:alpha val="0"/>
                      </a:srgbClr>
                    </a:solidFill>
                  </a:tcPr>
                </a:tc>
                <a:tc>
                  <a:txBody>
                    <a:bodyPr/>
                    <a:lstStyle/>
                    <a:p>
                      <a:pPr algn="l" defTabSz="449580">
                        <a:defRPr sz="6500" b="1">
                          <a:uFill>
                            <a:solidFill>
                              <a:srgbClr val="000000"/>
                            </a:solidFill>
                          </a:uFill>
                          <a:latin typeface="Times"/>
                          <a:ea typeface="Times"/>
                          <a:cs typeface="Times"/>
                          <a:sym typeface="Times"/>
                        </a:defRPr>
                      </a:pPr>
                      <a:endParaRPr/>
                    </a:p>
                  </a:txBody>
                  <a:tcPr marL="50800" marR="50800" marT="50800" marB="50800" horzOverflow="overflow">
                    <a:solidFill>
                      <a:srgbClr val="000000">
                        <a:alpha val="0"/>
                      </a:srgbClr>
                    </a:solidFill>
                  </a:tcPr>
                </a:tc>
                <a:extLst>
                  <a:ext uri="{0D108BD9-81ED-4DB2-BD59-A6C34878D82A}">
                    <a16:rowId xmlns:a16="http://schemas.microsoft.com/office/drawing/2014/main" val="10019"/>
                  </a:ext>
                </a:extLst>
              </a:tr>
              <a:tr h="10836446">
                <a:tc>
                  <a:txBody>
                    <a:bodyPr/>
                    <a:lstStyle/>
                    <a:p>
                      <a:pPr algn="l" defTabSz="449580">
                        <a:defRPr sz="6500" b="1">
                          <a:uFill>
                            <a:solidFill>
                              <a:srgbClr val="000000"/>
                            </a:solidFill>
                          </a:uFill>
                          <a:latin typeface="Times"/>
                          <a:ea typeface="Times"/>
                          <a:cs typeface="Times"/>
                          <a:sym typeface="Times"/>
                        </a:defRPr>
                      </a:pPr>
                      <a:endParaRPr dirty="0"/>
                    </a:p>
                    <a:p>
                      <a:pPr algn="l" defTabSz="449580">
                        <a:defRPr sz="6500" b="1">
                          <a:uFill>
                            <a:solidFill>
                              <a:srgbClr val="000000"/>
                            </a:solidFill>
                          </a:uFill>
                          <a:latin typeface="Times"/>
                          <a:ea typeface="Times"/>
                          <a:cs typeface="Times"/>
                          <a:sym typeface="Times"/>
                        </a:defRPr>
                      </a:pPr>
                      <a:endParaRPr dirty="0"/>
                    </a:p>
                    <a:p>
                      <a:pPr algn="l" defTabSz="449580">
                        <a:defRPr sz="6500" b="1">
                          <a:uFill>
                            <a:solidFill>
                              <a:srgbClr val="000000"/>
                            </a:solidFill>
                          </a:uFill>
                          <a:latin typeface="Times"/>
                          <a:ea typeface="Times"/>
                          <a:cs typeface="Times"/>
                          <a:sym typeface="Times"/>
                        </a:defRPr>
                      </a:pPr>
                      <a:endParaRPr dirty="0"/>
                    </a:p>
                    <a:p>
                      <a:pPr algn="l" defTabSz="449580">
                        <a:defRPr sz="6500" b="1">
                          <a:uFill>
                            <a:solidFill>
                              <a:srgbClr val="000000"/>
                            </a:solidFill>
                          </a:uFill>
                          <a:latin typeface="Times"/>
                          <a:ea typeface="Times"/>
                          <a:cs typeface="Times"/>
                          <a:sym typeface="Times"/>
                        </a:defRPr>
                      </a:pPr>
                      <a:endParaRPr dirty="0"/>
                    </a:p>
                    <a:p>
                      <a:pPr algn="l" defTabSz="449580">
                        <a:defRPr sz="6500" b="1">
                          <a:uFill>
                            <a:solidFill>
                              <a:srgbClr val="000000"/>
                            </a:solidFill>
                          </a:uFill>
                          <a:latin typeface="Times"/>
                          <a:ea typeface="Times"/>
                          <a:cs typeface="Times"/>
                          <a:sym typeface="Times"/>
                        </a:defRPr>
                      </a:pPr>
                      <a:endParaRPr dirty="0"/>
                    </a:p>
                    <a:p>
                      <a:pPr algn="l" defTabSz="449580">
                        <a:defRPr sz="6500" b="1">
                          <a:uFill>
                            <a:solidFill>
                              <a:srgbClr val="000000"/>
                            </a:solidFill>
                          </a:uFill>
                          <a:latin typeface="Times"/>
                          <a:ea typeface="Times"/>
                          <a:cs typeface="Times"/>
                          <a:sym typeface="Times"/>
                        </a:defRPr>
                      </a:pPr>
                      <a:endParaRPr dirty="0"/>
                    </a:p>
                    <a:p>
                      <a:pPr algn="l" defTabSz="449580">
                        <a:defRPr sz="6500" b="1">
                          <a:uFill>
                            <a:solidFill>
                              <a:srgbClr val="000000"/>
                            </a:solidFill>
                          </a:uFill>
                          <a:latin typeface="Times"/>
                          <a:ea typeface="Times"/>
                          <a:cs typeface="Times"/>
                          <a:sym typeface="Times"/>
                        </a:defRPr>
                      </a:pPr>
                      <a:endParaRPr dirty="0"/>
                    </a:p>
                    <a:p>
                      <a:pPr algn="l" defTabSz="449580">
                        <a:defRPr sz="6500" b="1">
                          <a:uFill>
                            <a:solidFill>
                              <a:srgbClr val="000000"/>
                            </a:solidFill>
                          </a:uFill>
                          <a:latin typeface="Times"/>
                          <a:ea typeface="Times"/>
                          <a:cs typeface="Times"/>
                          <a:sym typeface="Times"/>
                        </a:defRPr>
                      </a:pPr>
                      <a:endParaRPr dirty="0"/>
                    </a:p>
                    <a:p>
                      <a:pPr algn="l" defTabSz="449580">
                        <a:defRPr sz="6500" b="1">
                          <a:uFill>
                            <a:solidFill>
                              <a:srgbClr val="000000"/>
                            </a:solidFill>
                          </a:uFill>
                          <a:latin typeface="Times"/>
                          <a:ea typeface="Times"/>
                          <a:cs typeface="Times"/>
                          <a:sym typeface="Times"/>
                        </a:defRPr>
                      </a:pPr>
                      <a:endParaRPr dirty="0"/>
                    </a:p>
                    <a:p>
                      <a:pPr algn="l" defTabSz="449580">
                        <a:defRPr sz="6500" b="1">
                          <a:uFill>
                            <a:solidFill>
                              <a:srgbClr val="000000"/>
                            </a:solidFill>
                          </a:uFill>
                          <a:latin typeface="Times"/>
                          <a:ea typeface="Times"/>
                          <a:cs typeface="Times"/>
                          <a:sym typeface="Times"/>
                        </a:defRPr>
                      </a:pPr>
                      <a:endParaRPr dirty="0"/>
                    </a:p>
                    <a:p>
                      <a:pPr algn="l" defTabSz="449580">
                        <a:defRPr sz="6500" b="1">
                          <a:uFill>
                            <a:solidFill>
                              <a:srgbClr val="000000"/>
                            </a:solidFill>
                          </a:uFill>
                          <a:latin typeface="Times"/>
                          <a:ea typeface="Times"/>
                          <a:cs typeface="Times"/>
                          <a:sym typeface="Times"/>
                        </a:defRPr>
                      </a:pPr>
                      <a:endParaRPr dirty="0"/>
                    </a:p>
                    <a:p>
                      <a:pPr algn="l" defTabSz="449580">
                        <a:defRPr sz="6500" b="1">
                          <a:uFill>
                            <a:solidFill>
                              <a:srgbClr val="000000"/>
                            </a:solidFill>
                          </a:uFill>
                          <a:latin typeface="Times"/>
                          <a:ea typeface="Times"/>
                          <a:cs typeface="Times"/>
                          <a:sym typeface="Times"/>
                        </a:defRPr>
                      </a:pPr>
                      <a:endParaRPr dirty="0"/>
                    </a:p>
                    <a:p>
                      <a:pPr algn="l" defTabSz="449580">
                        <a:defRPr sz="6500" b="1">
                          <a:uFill>
                            <a:solidFill>
                              <a:srgbClr val="000000"/>
                            </a:solidFill>
                          </a:uFill>
                          <a:latin typeface="Times"/>
                          <a:ea typeface="Times"/>
                          <a:cs typeface="Times"/>
                          <a:sym typeface="Times"/>
                        </a:defRPr>
                      </a:pPr>
                      <a:endParaRPr dirty="0"/>
                    </a:p>
                    <a:p>
                      <a:pPr algn="l" defTabSz="449580">
                        <a:defRPr sz="6500" b="1">
                          <a:uFill>
                            <a:solidFill>
                              <a:srgbClr val="000000"/>
                            </a:solidFill>
                          </a:uFill>
                          <a:latin typeface="Times"/>
                          <a:ea typeface="Times"/>
                          <a:cs typeface="Times"/>
                          <a:sym typeface="Times"/>
                        </a:defRPr>
                      </a:pPr>
                      <a:endParaRPr dirty="0"/>
                    </a:p>
                    <a:p>
                      <a:pPr algn="l" defTabSz="449580">
                        <a:defRPr sz="6500" b="1">
                          <a:uFill>
                            <a:solidFill>
                              <a:srgbClr val="000000"/>
                            </a:solidFill>
                          </a:uFill>
                          <a:latin typeface="Times"/>
                          <a:ea typeface="Times"/>
                          <a:cs typeface="Times"/>
                          <a:sym typeface="Times"/>
                        </a:defRPr>
                      </a:pPr>
                      <a:endParaRPr dirty="0"/>
                    </a:p>
                  </a:txBody>
                  <a:tcPr marL="50800" marR="50800" marT="50800" marB="50800" horzOverflow="overflow">
                    <a:solidFill>
                      <a:srgbClr val="000000">
                        <a:alpha val="0"/>
                      </a:srgbClr>
                    </a:solidFill>
                  </a:tcPr>
                </a:tc>
                <a:tc>
                  <a:txBody>
                    <a:bodyPr/>
                    <a:lstStyle/>
                    <a:p>
                      <a:pPr algn="l" defTabSz="449580">
                        <a:defRPr sz="6500" b="1">
                          <a:uFill>
                            <a:solidFill>
                              <a:srgbClr val="000000"/>
                            </a:solidFill>
                          </a:uFill>
                          <a:latin typeface="Times"/>
                          <a:ea typeface="Times"/>
                          <a:cs typeface="Times"/>
                          <a:sym typeface="Times"/>
                        </a:defRPr>
                      </a:pPr>
                      <a:endParaRPr dirty="0"/>
                    </a:p>
                    <a:p>
                      <a:pPr algn="l" defTabSz="449580">
                        <a:defRPr sz="6500" b="1">
                          <a:uFill>
                            <a:solidFill>
                              <a:srgbClr val="000000"/>
                            </a:solidFill>
                          </a:uFill>
                          <a:latin typeface="Times"/>
                          <a:ea typeface="Times"/>
                          <a:cs typeface="Times"/>
                          <a:sym typeface="Times"/>
                        </a:defRPr>
                      </a:pPr>
                      <a:endParaRPr dirty="0"/>
                    </a:p>
                    <a:p>
                      <a:pPr algn="l" defTabSz="449580">
                        <a:defRPr sz="6500" b="1">
                          <a:uFill>
                            <a:solidFill>
                              <a:srgbClr val="000000"/>
                            </a:solidFill>
                          </a:uFill>
                          <a:latin typeface="Times"/>
                          <a:ea typeface="Times"/>
                          <a:cs typeface="Times"/>
                          <a:sym typeface="Times"/>
                        </a:defRPr>
                      </a:pPr>
                      <a:endParaRPr dirty="0"/>
                    </a:p>
                    <a:p>
                      <a:pPr algn="l" defTabSz="449580">
                        <a:defRPr sz="6500" b="1">
                          <a:uFill>
                            <a:solidFill>
                              <a:srgbClr val="000000"/>
                            </a:solidFill>
                          </a:uFill>
                          <a:latin typeface="Times"/>
                          <a:ea typeface="Times"/>
                          <a:cs typeface="Times"/>
                          <a:sym typeface="Times"/>
                        </a:defRPr>
                      </a:pPr>
                      <a:endParaRPr dirty="0"/>
                    </a:p>
                    <a:p>
                      <a:pPr algn="l" defTabSz="449580">
                        <a:defRPr sz="6500" b="1">
                          <a:uFill>
                            <a:solidFill>
                              <a:srgbClr val="000000"/>
                            </a:solidFill>
                          </a:uFill>
                          <a:latin typeface="Times"/>
                          <a:ea typeface="Times"/>
                          <a:cs typeface="Times"/>
                          <a:sym typeface="Times"/>
                        </a:defRPr>
                      </a:pPr>
                      <a:endParaRPr dirty="0"/>
                    </a:p>
                    <a:p>
                      <a:pPr algn="l" defTabSz="449580">
                        <a:defRPr sz="6500" b="1">
                          <a:uFill>
                            <a:solidFill>
                              <a:srgbClr val="000000"/>
                            </a:solidFill>
                          </a:uFill>
                          <a:latin typeface="Times"/>
                          <a:ea typeface="Times"/>
                          <a:cs typeface="Times"/>
                          <a:sym typeface="Times"/>
                        </a:defRPr>
                      </a:pPr>
                      <a:endParaRPr dirty="0"/>
                    </a:p>
                    <a:p>
                      <a:pPr algn="l" defTabSz="449580">
                        <a:defRPr sz="6500" b="1">
                          <a:uFill>
                            <a:solidFill>
                              <a:srgbClr val="000000"/>
                            </a:solidFill>
                          </a:uFill>
                          <a:latin typeface="Times"/>
                          <a:ea typeface="Times"/>
                          <a:cs typeface="Times"/>
                          <a:sym typeface="Times"/>
                        </a:defRPr>
                      </a:pPr>
                      <a:endParaRPr dirty="0"/>
                    </a:p>
                    <a:p>
                      <a:pPr algn="l" defTabSz="449580">
                        <a:defRPr sz="6500" b="1">
                          <a:uFill>
                            <a:solidFill>
                              <a:srgbClr val="000000"/>
                            </a:solidFill>
                          </a:uFill>
                          <a:latin typeface="Times"/>
                          <a:ea typeface="Times"/>
                          <a:cs typeface="Times"/>
                          <a:sym typeface="Times"/>
                        </a:defRPr>
                      </a:pPr>
                      <a:endParaRPr dirty="0"/>
                    </a:p>
                    <a:p>
                      <a:pPr algn="l" defTabSz="449580">
                        <a:defRPr sz="6500" b="1">
                          <a:uFill>
                            <a:solidFill>
                              <a:srgbClr val="000000"/>
                            </a:solidFill>
                          </a:uFill>
                          <a:latin typeface="Times"/>
                          <a:ea typeface="Times"/>
                          <a:cs typeface="Times"/>
                          <a:sym typeface="Times"/>
                        </a:defRPr>
                      </a:pPr>
                      <a:endParaRPr dirty="0"/>
                    </a:p>
                    <a:p>
                      <a:pPr algn="l" defTabSz="449580">
                        <a:defRPr sz="6500" b="1">
                          <a:uFill>
                            <a:solidFill>
                              <a:srgbClr val="000000"/>
                            </a:solidFill>
                          </a:uFill>
                          <a:latin typeface="Times"/>
                          <a:ea typeface="Times"/>
                          <a:cs typeface="Times"/>
                          <a:sym typeface="Times"/>
                        </a:defRPr>
                      </a:pPr>
                      <a:endParaRPr dirty="0"/>
                    </a:p>
                    <a:p>
                      <a:pPr algn="l" defTabSz="449580">
                        <a:defRPr sz="6500" b="1">
                          <a:uFill>
                            <a:solidFill>
                              <a:srgbClr val="000000"/>
                            </a:solidFill>
                          </a:uFill>
                          <a:latin typeface="Times"/>
                          <a:ea typeface="Times"/>
                          <a:cs typeface="Times"/>
                          <a:sym typeface="Times"/>
                        </a:defRPr>
                      </a:pPr>
                      <a:endParaRPr dirty="0"/>
                    </a:p>
                    <a:p>
                      <a:pPr algn="l" defTabSz="449580">
                        <a:defRPr sz="6500" b="1">
                          <a:uFill>
                            <a:solidFill>
                              <a:srgbClr val="000000"/>
                            </a:solidFill>
                          </a:uFill>
                          <a:latin typeface="Times"/>
                          <a:ea typeface="Times"/>
                          <a:cs typeface="Times"/>
                          <a:sym typeface="Times"/>
                        </a:defRPr>
                      </a:pPr>
                      <a:endParaRPr dirty="0"/>
                    </a:p>
                    <a:p>
                      <a:pPr algn="l" defTabSz="449580">
                        <a:defRPr sz="6500" b="1">
                          <a:uFill>
                            <a:solidFill>
                              <a:srgbClr val="000000"/>
                            </a:solidFill>
                          </a:uFill>
                          <a:latin typeface="Times"/>
                          <a:ea typeface="Times"/>
                          <a:cs typeface="Times"/>
                          <a:sym typeface="Times"/>
                        </a:defRPr>
                      </a:pPr>
                      <a:endParaRPr dirty="0"/>
                    </a:p>
                    <a:p>
                      <a:pPr algn="l" defTabSz="449580">
                        <a:defRPr sz="6500" b="1">
                          <a:uFill>
                            <a:solidFill>
                              <a:srgbClr val="000000"/>
                            </a:solidFill>
                          </a:uFill>
                          <a:latin typeface="Times"/>
                          <a:ea typeface="Times"/>
                          <a:cs typeface="Times"/>
                          <a:sym typeface="Times"/>
                        </a:defRPr>
                      </a:pPr>
                      <a:endParaRPr dirty="0"/>
                    </a:p>
                    <a:p>
                      <a:pPr algn="l" defTabSz="449580">
                        <a:defRPr sz="6500" b="1">
                          <a:uFill>
                            <a:solidFill>
                              <a:srgbClr val="000000"/>
                            </a:solidFill>
                          </a:uFill>
                          <a:latin typeface="Times"/>
                          <a:ea typeface="Times"/>
                          <a:cs typeface="Times"/>
                          <a:sym typeface="Times"/>
                        </a:defRPr>
                      </a:pPr>
                      <a:endParaRPr dirty="0"/>
                    </a:p>
                    <a:p>
                      <a:pPr algn="l" defTabSz="449580">
                        <a:defRPr sz="6500" b="1">
                          <a:uFill>
                            <a:solidFill>
                              <a:srgbClr val="000000"/>
                            </a:solidFill>
                          </a:uFill>
                          <a:latin typeface="Times"/>
                          <a:ea typeface="Times"/>
                          <a:cs typeface="Times"/>
                          <a:sym typeface="Times"/>
                        </a:defRPr>
                      </a:pPr>
                      <a:endParaRPr dirty="0"/>
                    </a:p>
                    <a:p>
                      <a:pPr algn="l" defTabSz="449580">
                        <a:defRPr sz="6500" b="1">
                          <a:uFill>
                            <a:solidFill>
                              <a:srgbClr val="000000"/>
                            </a:solidFill>
                          </a:uFill>
                          <a:latin typeface="Times"/>
                          <a:ea typeface="Times"/>
                          <a:cs typeface="Times"/>
                          <a:sym typeface="Times"/>
                        </a:defRPr>
                      </a:pPr>
                      <a:endParaRPr dirty="0"/>
                    </a:p>
                    <a:p>
                      <a:pPr algn="l" defTabSz="449580">
                        <a:defRPr sz="6500" b="1">
                          <a:uFill>
                            <a:solidFill>
                              <a:srgbClr val="000000"/>
                            </a:solidFill>
                          </a:uFill>
                          <a:latin typeface="Times"/>
                          <a:ea typeface="Times"/>
                          <a:cs typeface="Times"/>
                          <a:sym typeface="Times"/>
                        </a:defRPr>
                      </a:pPr>
                      <a:endParaRPr dirty="0"/>
                    </a:p>
                  </a:txBody>
                  <a:tcPr marL="50800" marR="50800" marT="50800" marB="50800" horzOverflow="overflow">
                    <a:solidFill>
                      <a:srgbClr val="000000">
                        <a:alpha val="0"/>
                      </a:srgbClr>
                    </a:solidFill>
                  </a:tcPr>
                </a:tc>
                <a:tc>
                  <a:txBody>
                    <a:bodyPr/>
                    <a:lstStyle/>
                    <a:p>
                      <a:pPr algn="l" defTabSz="449580">
                        <a:defRPr sz="6500" b="1">
                          <a:uFill>
                            <a:solidFill>
                              <a:srgbClr val="000000"/>
                            </a:solidFill>
                          </a:uFill>
                          <a:latin typeface="Times"/>
                          <a:ea typeface="Times"/>
                          <a:cs typeface="Times"/>
                          <a:sym typeface="Times"/>
                        </a:defRPr>
                      </a:pPr>
                      <a:endParaRPr dirty="0"/>
                    </a:p>
                    <a:p>
                      <a:pPr algn="l" defTabSz="449580">
                        <a:defRPr sz="6500" b="1">
                          <a:uFill>
                            <a:solidFill>
                              <a:srgbClr val="000000"/>
                            </a:solidFill>
                          </a:uFill>
                          <a:latin typeface="Times"/>
                          <a:ea typeface="Times"/>
                          <a:cs typeface="Times"/>
                          <a:sym typeface="Times"/>
                        </a:defRPr>
                      </a:pPr>
                      <a:endParaRPr dirty="0"/>
                    </a:p>
                    <a:p>
                      <a:pPr algn="l" defTabSz="449580">
                        <a:defRPr sz="6500" b="1">
                          <a:uFill>
                            <a:solidFill>
                              <a:srgbClr val="000000"/>
                            </a:solidFill>
                          </a:uFill>
                          <a:latin typeface="Times"/>
                          <a:ea typeface="Times"/>
                          <a:cs typeface="Times"/>
                          <a:sym typeface="Times"/>
                        </a:defRPr>
                      </a:pPr>
                      <a:endParaRPr dirty="0"/>
                    </a:p>
                    <a:p>
                      <a:pPr algn="l" defTabSz="449580">
                        <a:defRPr sz="6500" b="1">
                          <a:uFill>
                            <a:solidFill>
                              <a:srgbClr val="000000"/>
                            </a:solidFill>
                          </a:uFill>
                          <a:latin typeface="Times"/>
                          <a:ea typeface="Times"/>
                          <a:cs typeface="Times"/>
                          <a:sym typeface="Times"/>
                        </a:defRPr>
                      </a:pPr>
                      <a:endParaRPr dirty="0"/>
                    </a:p>
                    <a:p>
                      <a:pPr algn="l" defTabSz="449580">
                        <a:defRPr sz="6500" b="1">
                          <a:uFill>
                            <a:solidFill>
                              <a:srgbClr val="000000"/>
                            </a:solidFill>
                          </a:uFill>
                          <a:latin typeface="Times"/>
                          <a:ea typeface="Times"/>
                          <a:cs typeface="Times"/>
                          <a:sym typeface="Times"/>
                        </a:defRPr>
                      </a:pPr>
                      <a:endParaRPr dirty="0"/>
                    </a:p>
                    <a:p>
                      <a:pPr algn="l" defTabSz="449580">
                        <a:defRPr sz="6500" b="1">
                          <a:uFill>
                            <a:solidFill>
                              <a:srgbClr val="000000"/>
                            </a:solidFill>
                          </a:uFill>
                          <a:latin typeface="Times"/>
                          <a:ea typeface="Times"/>
                          <a:cs typeface="Times"/>
                          <a:sym typeface="Times"/>
                        </a:defRPr>
                      </a:pPr>
                      <a:endParaRPr dirty="0"/>
                    </a:p>
                    <a:p>
                      <a:pPr algn="l" defTabSz="449580">
                        <a:defRPr sz="6500" b="1">
                          <a:uFill>
                            <a:solidFill>
                              <a:srgbClr val="000000"/>
                            </a:solidFill>
                          </a:uFill>
                          <a:latin typeface="Times"/>
                          <a:ea typeface="Times"/>
                          <a:cs typeface="Times"/>
                          <a:sym typeface="Times"/>
                        </a:defRPr>
                      </a:pPr>
                      <a:endParaRPr dirty="0"/>
                    </a:p>
                    <a:p>
                      <a:pPr algn="l" defTabSz="449580">
                        <a:defRPr sz="6500" b="1">
                          <a:uFill>
                            <a:solidFill>
                              <a:srgbClr val="000000"/>
                            </a:solidFill>
                          </a:uFill>
                          <a:latin typeface="Times"/>
                          <a:ea typeface="Times"/>
                          <a:cs typeface="Times"/>
                          <a:sym typeface="Times"/>
                        </a:defRPr>
                      </a:pPr>
                      <a:endParaRPr dirty="0"/>
                    </a:p>
                    <a:p>
                      <a:pPr algn="l" defTabSz="449580">
                        <a:defRPr sz="6500" b="1">
                          <a:uFill>
                            <a:solidFill>
                              <a:srgbClr val="000000"/>
                            </a:solidFill>
                          </a:uFill>
                          <a:latin typeface="Times"/>
                          <a:ea typeface="Times"/>
                          <a:cs typeface="Times"/>
                          <a:sym typeface="Times"/>
                        </a:defRPr>
                      </a:pPr>
                      <a:endParaRPr dirty="0"/>
                    </a:p>
                    <a:p>
                      <a:pPr algn="l" defTabSz="449580">
                        <a:defRPr sz="6500" b="1">
                          <a:uFill>
                            <a:solidFill>
                              <a:srgbClr val="000000"/>
                            </a:solidFill>
                          </a:uFill>
                          <a:latin typeface="Times"/>
                          <a:ea typeface="Times"/>
                          <a:cs typeface="Times"/>
                          <a:sym typeface="Times"/>
                        </a:defRPr>
                      </a:pPr>
                      <a:endParaRPr dirty="0"/>
                    </a:p>
                    <a:p>
                      <a:pPr algn="l" defTabSz="449580">
                        <a:defRPr sz="6500" b="1">
                          <a:uFill>
                            <a:solidFill>
                              <a:srgbClr val="000000"/>
                            </a:solidFill>
                          </a:uFill>
                          <a:latin typeface="Times"/>
                          <a:ea typeface="Times"/>
                          <a:cs typeface="Times"/>
                          <a:sym typeface="Times"/>
                        </a:defRPr>
                      </a:pPr>
                      <a:endParaRPr dirty="0"/>
                    </a:p>
                    <a:p>
                      <a:pPr algn="l" defTabSz="449580">
                        <a:defRPr sz="6500" b="1">
                          <a:uFill>
                            <a:solidFill>
                              <a:srgbClr val="000000"/>
                            </a:solidFill>
                          </a:uFill>
                          <a:latin typeface="Times"/>
                          <a:ea typeface="Times"/>
                          <a:cs typeface="Times"/>
                          <a:sym typeface="Times"/>
                        </a:defRPr>
                      </a:pPr>
                      <a:endParaRPr dirty="0"/>
                    </a:p>
                    <a:p>
                      <a:pPr algn="l" defTabSz="449580">
                        <a:defRPr sz="6500" b="1">
                          <a:uFill>
                            <a:solidFill>
                              <a:srgbClr val="000000"/>
                            </a:solidFill>
                          </a:uFill>
                          <a:latin typeface="Times"/>
                          <a:ea typeface="Times"/>
                          <a:cs typeface="Times"/>
                          <a:sym typeface="Times"/>
                        </a:defRPr>
                      </a:pPr>
                      <a:endParaRPr dirty="0"/>
                    </a:p>
                  </a:txBody>
                  <a:tcPr marL="50800" marR="50800" marT="50800" marB="50800" horzOverflow="overflow">
                    <a:solidFill>
                      <a:srgbClr val="000000">
                        <a:alpha val="0"/>
                      </a:srgbClr>
                    </a:solidFill>
                  </a:tcPr>
                </a:tc>
                <a:tc>
                  <a:txBody>
                    <a:bodyPr/>
                    <a:lstStyle/>
                    <a:p>
                      <a:pPr algn="l" defTabSz="449580">
                        <a:defRPr sz="6500" b="1">
                          <a:uFill>
                            <a:solidFill>
                              <a:srgbClr val="000000"/>
                            </a:solidFill>
                          </a:uFill>
                          <a:latin typeface="Times"/>
                          <a:ea typeface="Times"/>
                          <a:cs typeface="Times"/>
                          <a:sym typeface="Times"/>
                        </a:defRPr>
                      </a:pPr>
                      <a:endParaRPr dirty="0"/>
                    </a:p>
                    <a:p>
                      <a:pPr algn="l" defTabSz="449580">
                        <a:defRPr sz="6500" b="1">
                          <a:uFill>
                            <a:solidFill>
                              <a:srgbClr val="000000"/>
                            </a:solidFill>
                          </a:uFill>
                          <a:latin typeface="Times"/>
                          <a:ea typeface="Times"/>
                          <a:cs typeface="Times"/>
                          <a:sym typeface="Times"/>
                        </a:defRPr>
                      </a:pPr>
                      <a:endParaRPr dirty="0"/>
                    </a:p>
                    <a:p>
                      <a:pPr algn="l" defTabSz="449580">
                        <a:defRPr sz="6500" b="1">
                          <a:uFill>
                            <a:solidFill>
                              <a:srgbClr val="000000"/>
                            </a:solidFill>
                          </a:uFill>
                          <a:latin typeface="Times"/>
                          <a:ea typeface="Times"/>
                          <a:cs typeface="Times"/>
                          <a:sym typeface="Times"/>
                        </a:defRPr>
                      </a:pPr>
                      <a:endParaRPr dirty="0"/>
                    </a:p>
                    <a:p>
                      <a:pPr algn="l" defTabSz="449580">
                        <a:defRPr sz="6500" b="1">
                          <a:uFill>
                            <a:solidFill>
                              <a:srgbClr val="000000"/>
                            </a:solidFill>
                          </a:uFill>
                          <a:latin typeface="Times"/>
                          <a:ea typeface="Times"/>
                          <a:cs typeface="Times"/>
                          <a:sym typeface="Times"/>
                        </a:defRPr>
                      </a:pPr>
                      <a:endParaRPr dirty="0"/>
                    </a:p>
                    <a:p>
                      <a:pPr algn="l" defTabSz="449580">
                        <a:defRPr sz="6500" b="1">
                          <a:uFill>
                            <a:solidFill>
                              <a:srgbClr val="000000"/>
                            </a:solidFill>
                          </a:uFill>
                          <a:latin typeface="Times"/>
                          <a:ea typeface="Times"/>
                          <a:cs typeface="Times"/>
                          <a:sym typeface="Times"/>
                        </a:defRPr>
                      </a:pPr>
                      <a:endParaRPr dirty="0"/>
                    </a:p>
                    <a:p>
                      <a:pPr algn="l" defTabSz="449580">
                        <a:defRPr sz="6500" b="1">
                          <a:uFill>
                            <a:solidFill>
                              <a:srgbClr val="000000"/>
                            </a:solidFill>
                          </a:uFill>
                          <a:latin typeface="Times"/>
                          <a:ea typeface="Times"/>
                          <a:cs typeface="Times"/>
                          <a:sym typeface="Times"/>
                        </a:defRPr>
                      </a:pPr>
                      <a:endParaRPr dirty="0"/>
                    </a:p>
                    <a:p>
                      <a:pPr algn="l" defTabSz="449580">
                        <a:defRPr sz="6500" b="1">
                          <a:uFill>
                            <a:solidFill>
                              <a:srgbClr val="000000"/>
                            </a:solidFill>
                          </a:uFill>
                          <a:latin typeface="Times"/>
                          <a:ea typeface="Times"/>
                          <a:cs typeface="Times"/>
                          <a:sym typeface="Times"/>
                        </a:defRPr>
                      </a:pPr>
                      <a:endParaRPr dirty="0"/>
                    </a:p>
                    <a:p>
                      <a:pPr algn="l" defTabSz="449580">
                        <a:defRPr sz="6500" b="1">
                          <a:uFill>
                            <a:solidFill>
                              <a:srgbClr val="000000"/>
                            </a:solidFill>
                          </a:uFill>
                          <a:latin typeface="Times"/>
                          <a:ea typeface="Times"/>
                          <a:cs typeface="Times"/>
                          <a:sym typeface="Times"/>
                        </a:defRPr>
                      </a:pPr>
                      <a:endParaRPr dirty="0"/>
                    </a:p>
                    <a:p>
                      <a:pPr algn="l" defTabSz="449580">
                        <a:defRPr sz="6500" b="1">
                          <a:uFill>
                            <a:solidFill>
                              <a:srgbClr val="000000"/>
                            </a:solidFill>
                          </a:uFill>
                          <a:latin typeface="Times"/>
                          <a:ea typeface="Times"/>
                          <a:cs typeface="Times"/>
                          <a:sym typeface="Times"/>
                        </a:defRPr>
                      </a:pPr>
                      <a:endParaRPr dirty="0"/>
                    </a:p>
                    <a:p>
                      <a:pPr algn="l" defTabSz="449580">
                        <a:defRPr sz="6500" b="1">
                          <a:uFill>
                            <a:solidFill>
                              <a:srgbClr val="000000"/>
                            </a:solidFill>
                          </a:uFill>
                          <a:latin typeface="Times"/>
                          <a:ea typeface="Times"/>
                          <a:cs typeface="Times"/>
                          <a:sym typeface="Times"/>
                        </a:defRPr>
                      </a:pPr>
                      <a:endParaRPr dirty="0"/>
                    </a:p>
                    <a:p>
                      <a:pPr algn="l" defTabSz="449580">
                        <a:defRPr sz="6500" b="1">
                          <a:uFill>
                            <a:solidFill>
                              <a:srgbClr val="000000"/>
                            </a:solidFill>
                          </a:uFill>
                          <a:latin typeface="Times"/>
                          <a:ea typeface="Times"/>
                          <a:cs typeface="Times"/>
                          <a:sym typeface="Times"/>
                        </a:defRPr>
                      </a:pPr>
                      <a:endParaRPr dirty="0"/>
                    </a:p>
                    <a:p>
                      <a:pPr algn="l" defTabSz="449580">
                        <a:defRPr sz="6500" b="1">
                          <a:uFill>
                            <a:solidFill>
                              <a:srgbClr val="000000"/>
                            </a:solidFill>
                          </a:uFill>
                          <a:latin typeface="Times"/>
                          <a:ea typeface="Times"/>
                          <a:cs typeface="Times"/>
                          <a:sym typeface="Times"/>
                        </a:defRPr>
                      </a:pPr>
                      <a:endParaRPr dirty="0"/>
                    </a:p>
                    <a:p>
                      <a:pPr algn="l" defTabSz="449580">
                        <a:defRPr sz="6500" b="1">
                          <a:uFill>
                            <a:solidFill>
                              <a:srgbClr val="000000"/>
                            </a:solidFill>
                          </a:uFill>
                          <a:latin typeface="Times"/>
                          <a:ea typeface="Times"/>
                          <a:cs typeface="Times"/>
                          <a:sym typeface="Times"/>
                        </a:defRPr>
                      </a:pPr>
                      <a:endParaRPr dirty="0"/>
                    </a:p>
                    <a:p>
                      <a:pPr algn="l" defTabSz="449580">
                        <a:defRPr sz="6500" b="1">
                          <a:uFill>
                            <a:solidFill>
                              <a:srgbClr val="000000"/>
                            </a:solidFill>
                          </a:uFill>
                          <a:latin typeface="Times"/>
                          <a:ea typeface="Times"/>
                          <a:cs typeface="Times"/>
                          <a:sym typeface="Times"/>
                        </a:defRPr>
                      </a:pPr>
                      <a:endParaRPr dirty="0"/>
                    </a:p>
                    <a:p>
                      <a:pPr algn="l" defTabSz="449580">
                        <a:defRPr sz="6500" b="1">
                          <a:uFill>
                            <a:solidFill>
                              <a:srgbClr val="000000"/>
                            </a:solidFill>
                          </a:uFill>
                          <a:latin typeface="Times"/>
                          <a:ea typeface="Times"/>
                          <a:cs typeface="Times"/>
                          <a:sym typeface="Times"/>
                        </a:defRPr>
                      </a:pPr>
                      <a:endParaRPr dirty="0"/>
                    </a:p>
                    <a:p>
                      <a:pPr algn="l" defTabSz="449580">
                        <a:defRPr sz="6500" b="1">
                          <a:uFill>
                            <a:solidFill>
                              <a:srgbClr val="000000"/>
                            </a:solidFill>
                          </a:uFill>
                          <a:latin typeface="Times"/>
                          <a:ea typeface="Times"/>
                          <a:cs typeface="Times"/>
                          <a:sym typeface="Times"/>
                        </a:defRPr>
                      </a:pPr>
                      <a:endParaRPr dirty="0"/>
                    </a:p>
                    <a:p>
                      <a:pPr algn="l" defTabSz="449580">
                        <a:defRPr sz="6500" b="1">
                          <a:uFill>
                            <a:solidFill>
                              <a:srgbClr val="000000"/>
                            </a:solidFill>
                          </a:uFill>
                          <a:latin typeface="Times"/>
                          <a:ea typeface="Times"/>
                          <a:cs typeface="Times"/>
                          <a:sym typeface="Times"/>
                        </a:defRPr>
                      </a:pPr>
                      <a:endParaRPr dirty="0"/>
                    </a:p>
                    <a:p>
                      <a:pPr algn="l" defTabSz="449580">
                        <a:defRPr sz="6500" b="1">
                          <a:uFill>
                            <a:solidFill>
                              <a:srgbClr val="000000"/>
                            </a:solidFill>
                          </a:uFill>
                          <a:latin typeface="Times"/>
                          <a:ea typeface="Times"/>
                          <a:cs typeface="Times"/>
                          <a:sym typeface="Times"/>
                        </a:defRPr>
                      </a:pPr>
                      <a:endParaRPr dirty="0"/>
                    </a:p>
                  </a:txBody>
                  <a:tcPr marL="50800" marR="50800" marT="50800" marB="50800" horzOverflow="overflow">
                    <a:solidFill>
                      <a:srgbClr val="000000">
                        <a:alpha val="0"/>
                      </a:srgbClr>
                    </a:solidFill>
                  </a:tcPr>
                </a:tc>
                <a:extLst>
                  <a:ext uri="{0D108BD9-81ED-4DB2-BD59-A6C34878D82A}">
                    <a16:rowId xmlns:a16="http://schemas.microsoft.com/office/drawing/2014/main" val="10020"/>
                  </a:ext>
                </a:extLst>
              </a:tr>
              <a:tr h="660010">
                <a:tc>
                  <a:txBody>
                    <a:bodyPr/>
                    <a:lstStyle/>
                    <a:p>
                      <a:pPr algn="l" defTabSz="449580">
                        <a:defRPr sz="6500" b="1">
                          <a:uFill>
                            <a:solidFill>
                              <a:srgbClr val="000000"/>
                            </a:solidFill>
                          </a:uFill>
                          <a:latin typeface="Times"/>
                          <a:ea typeface="Times"/>
                          <a:cs typeface="Times"/>
                          <a:sym typeface="Times"/>
                        </a:defRPr>
                      </a:pPr>
                      <a:endParaRPr dirty="0"/>
                    </a:p>
                  </a:txBody>
                  <a:tcPr marL="50800" marR="50800" marT="50800" marB="50800" horzOverflow="overflow">
                    <a:solidFill>
                      <a:srgbClr val="000000">
                        <a:alpha val="0"/>
                      </a:srgbClr>
                    </a:solidFill>
                  </a:tcPr>
                </a:tc>
                <a:tc>
                  <a:txBody>
                    <a:bodyPr/>
                    <a:lstStyle/>
                    <a:p>
                      <a:pPr algn="l" defTabSz="449580">
                        <a:defRPr sz="6500" b="1">
                          <a:uFill>
                            <a:solidFill>
                              <a:srgbClr val="000000"/>
                            </a:solidFill>
                          </a:uFill>
                          <a:latin typeface="Times"/>
                          <a:ea typeface="Times"/>
                          <a:cs typeface="Times"/>
                          <a:sym typeface="Times"/>
                        </a:defRPr>
                      </a:pPr>
                      <a:endParaRPr dirty="0"/>
                    </a:p>
                  </a:txBody>
                  <a:tcPr marL="50800" marR="50800" marT="50800" marB="50800" horzOverflow="overflow">
                    <a:solidFill>
                      <a:srgbClr val="000000">
                        <a:alpha val="0"/>
                      </a:srgbClr>
                    </a:solidFill>
                  </a:tcPr>
                </a:tc>
                <a:tc>
                  <a:txBody>
                    <a:bodyPr/>
                    <a:lstStyle/>
                    <a:p>
                      <a:pPr algn="l" defTabSz="449580">
                        <a:defRPr sz="6500" b="1">
                          <a:uFill>
                            <a:solidFill>
                              <a:srgbClr val="000000"/>
                            </a:solidFill>
                          </a:uFill>
                          <a:latin typeface="Times"/>
                          <a:ea typeface="Times"/>
                          <a:cs typeface="Times"/>
                          <a:sym typeface="Times"/>
                        </a:defRPr>
                      </a:pPr>
                      <a:endParaRPr dirty="0"/>
                    </a:p>
                  </a:txBody>
                  <a:tcPr marL="50800" marR="50800" marT="50800" marB="50800" horzOverflow="overflow">
                    <a:solidFill>
                      <a:srgbClr val="000000">
                        <a:alpha val="0"/>
                      </a:srgbClr>
                    </a:solidFill>
                  </a:tcPr>
                </a:tc>
                <a:tc>
                  <a:txBody>
                    <a:bodyPr/>
                    <a:lstStyle/>
                    <a:p>
                      <a:pPr algn="l" defTabSz="449580">
                        <a:defRPr sz="6500" b="1">
                          <a:uFill>
                            <a:solidFill>
                              <a:srgbClr val="000000"/>
                            </a:solidFill>
                          </a:uFill>
                          <a:latin typeface="Times"/>
                          <a:ea typeface="Times"/>
                          <a:cs typeface="Times"/>
                          <a:sym typeface="Times"/>
                        </a:defRPr>
                      </a:pPr>
                      <a:endParaRPr dirty="0"/>
                    </a:p>
                  </a:txBody>
                  <a:tcPr marL="50800" marR="50800" marT="50800" marB="50800" horzOverflow="overflow">
                    <a:solidFill>
                      <a:srgbClr val="000000">
                        <a:alpha val="0"/>
                      </a:srgbClr>
                    </a:solidFill>
                  </a:tcPr>
                </a:tc>
                <a:extLst>
                  <a:ext uri="{0D108BD9-81ED-4DB2-BD59-A6C34878D82A}">
                    <a16:rowId xmlns:a16="http://schemas.microsoft.com/office/drawing/2014/main" val="10021"/>
                  </a:ext>
                </a:extLst>
              </a:tr>
              <a:tr h="660010">
                <a:tc>
                  <a:txBody>
                    <a:bodyPr/>
                    <a:lstStyle/>
                    <a:p>
                      <a:pPr algn="l" defTabSz="449580">
                        <a:defRPr sz="6500" b="1">
                          <a:uFill>
                            <a:solidFill>
                              <a:srgbClr val="000000"/>
                            </a:solidFill>
                          </a:uFill>
                          <a:latin typeface="Times"/>
                          <a:ea typeface="Times"/>
                          <a:cs typeface="Times"/>
                          <a:sym typeface="Times"/>
                        </a:defRPr>
                      </a:pPr>
                      <a:endParaRPr dirty="0"/>
                    </a:p>
                  </a:txBody>
                  <a:tcPr marL="50800" marR="50800" marT="50800" marB="50800" horzOverflow="overflow">
                    <a:solidFill>
                      <a:srgbClr val="000000">
                        <a:alpha val="0"/>
                      </a:srgbClr>
                    </a:solidFill>
                  </a:tcPr>
                </a:tc>
                <a:tc>
                  <a:txBody>
                    <a:bodyPr/>
                    <a:lstStyle/>
                    <a:p>
                      <a:pPr algn="l" defTabSz="449580">
                        <a:defRPr sz="6500" b="1">
                          <a:uFill>
                            <a:solidFill>
                              <a:srgbClr val="000000"/>
                            </a:solidFill>
                          </a:uFill>
                          <a:latin typeface="Times"/>
                          <a:ea typeface="Times"/>
                          <a:cs typeface="Times"/>
                          <a:sym typeface="Times"/>
                        </a:defRPr>
                      </a:pPr>
                      <a:endParaRPr dirty="0"/>
                    </a:p>
                  </a:txBody>
                  <a:tcPr marL="50800" marR="50800" marT="50800" marB="50800" horzOverflow="overflow">
                    <a:solidFill>
                      <a:srgbClr val="000000">
                        <a:alpha val="0"/>
                      </a:srgbClr>
                    </a:solidFill>
                  </a:tcPr>
                </a:tc>
                <a:tc>
                  <a:txBody>
                    <a:bodyPr/>
                    <a:lstStyle/>
                    <a:p>
                      <a:pPr algn="l" defTabSz="449580">
                        <a:defRPr sz="6500" b="1">
                          <a:uFill>
                            <a:solidFill>
                              <a:srgbClr val="000000"/>
                            </a:solidFill>
                          </a:uFill>
                          <a:latin typeface="Times"/>
                          <a:ea typeface="Times"/>
                          <a:cs typeface="Times"/>
                          <a:sym typeface="Times"/>
                        </a:defRPr>
                      </a:pPr>
                      <a:endParaRPr dirty="0"/>
                    </a:p>
                  </a:txBody>
                  <a:tcPr marL="50800" marR="50800" marT="50800" marB="50800" horzOverflow="overflow">
                    <a:solidFill>
                      <a:srgbClr val="000000">
                        <a:alpha val="0"/>
                      </a:srgbClr>
                    </a:solidFill>
                  </a:tcPr>
                </a:tc>
                <a:tc>
                  <a:txBody>
                    <a:bodyPr/>
                    <a:lstStyle/>
                    <a:p>
                      <a:pPr algn="l" defTabSz="449580">
                        <a:defRPr sz="6500" b="1">
                          <a:uFill>
                            <a:solidFill>
                              <a:srgbClr val="000000"/>
                            </a:solidFill>
                          </a:uFill>
                          <a:latin typeface="Times"/>
                          <a:ea typeface="Times"/>
                          <a:cs typeface="Times"/>
                          <a:sym typeface="Times"/>
                        </a:defRPr>
                      </a:pPr>
                      <a:endParaRPr dirty="0"/>
                    </a:p>
                  </a:txBody>
                  <a:tcPr marL="50800" marR="50800" marT="50800" marB="50800" horzOverflow="overflow">
                    <a:solidFill>
                      <a:srgbClr val="000000">
                        <a:alpha val="0"/>
                      </a:srgbClr>
                    </a:solidFill>
                  </a:tcPr>
                </a:tc>
                <a:extLst>
                  <a:ext uri="{0D108BD9-81ED-4DB2-BD59-A6C34878D82A}">
                    <a16:rowId xmlns:a16="http://schemas.microsoft.com/office/drawing/2014/main" val="10022"/>
                  </a:ext>
                </a:extLst>
              </a:tr>
              <a:tr h="660010">
                <a:tc>
                  <a:txBody>
                    <a:bodyPr/>
                    <a:lstStyle/>
                    <a:p>
                      <a:pPr algn="l" defTabSz="449580">
                        <a:defRPr sz="6500" b="1">
                          <a:uFill>
                            <a:solidFill>
                              <a:srgbClr val="000000"/>
                            </a:solidFill>
                          </a:uFill>
                          <a:latin typeface="Times"/>
                          <a:ea typeface="Times"/>
                          <a:cs typeface="Times"/>
                          <a:sym typeface="Times"/>
                        </a:defRPr>
                      </a:pPr>
                      <a:endParaRPr dirty="0"/>
                    </a:p>
                  </a:txBody>
                  <a:tcPr marL="50800" marR="50800" marT="50800" marB="50800" horzOverflow="overflow">
                    <a:solidFill>
                      <a:srgbClr val="000000">
                        <a:alpha val="0"/>
                      </a:srgbClr>
                    </a:solidFill>
                  </a:tcPr>
                </a:tc>
                <a:tc>
                  <a:txBody>
                    <a:bodyPr/>
                    <a:lstStyle/>
                    <a:p>
                      <a:pPr algn="l" defTabSz="449580">
                        <a:defRPr sz="6500" b="1">
                          <a:uFill>
                            <a:solidFill>
                              <a:srgbClr val="000000"/>
                            </a:solidFill>
                          </a:uFill>
                          <a:latin typeface="Times"/>
                          <a:ea typeface="Times"/>
                          <a:cs typeface="Times"/>
                          <a:sym typeface="Times"/>
                        </a:defRPr>
                      </a:pPr>
                      <a:endParaRPr dirty="0"/>
                    </a:p>
                  </a:txBody>
                  <a:tcPr marL="50800" marR="50800" marT="50800" marB="50800" horzOverflow="overflow">
                    <a:solidFill>
                      <a:srgbClr val="000000">
                        <a:alpha val="0"/>
                      </a:srgbClr>
                    </a:solidFill>
                  </a:tcPr>
                </a:tc>
                <a:tc>
                  <a:txBody>
                    <a:bodyPr/>
                    <a:lstStyle/>
                    <a:p>
                      <a:pPr algn="l" defTabSz="449580">
                        <a:defRPr sz="6500" b="1">
                          <a:uFill>
                            <a:solidFill>
                              <a:srgbClr val="000000"/>
                            </a:solidFill>
                          </a:uFill>
                          <a:latin typeface="Times"/>
                          <a:ea typeface="Times"/>
                          <a:cs typeface="Times"/>
                          <a:sym typeface="Times"/>
                        </a:defRPr>
                      </a:pPr>
                      <a:endParaRPr dirty="0"/>
                    </a:p>
                  </a:txBody>
                  <a:tcPr marL="50800" marR="50800" marT="50800" marB="50800" horzOverflow="overflow">
                    <a:solidFill>
                      <a:srgbClr val="000000">
                        <a:alpha val="0"/>
                      </a:srgbClr>
                    </a:solidFill>
                  </a:tcPr>
                </a:tc>
                <a:tc>
                  <a:txBody>
                    <a:bodyPr/>
                    <a:lstStyle/>
                    <a:p>
                      <a:pPr algn="l" defTabSz="449580">
                        <a:defRPr sz="6500" b="1">
                          <a:uFill>
                            <a:solidFill>
                              <a:srgbClr val="000000"/>
                            </a:solidFill>
                          </a:uFill>
                          <a:latin typeface="Times"/>
                          <a:ea typeface="Times"/>
                          <a:cs typeface="Times"/>
                          <a:sym typeface="Times"/>
                        </a:defRPr>
                      </a:pPr>
                      <a:endParaRPr dirty="0"/>
                    </a:p>
                  </a:txBody>
                  <a:tcPr marL="50800" marR="50800" marT="50800" marB="50800" horzOverflow="overflow">
                    <a:solidFill>
                      <a:srgbClr val="000000">
                        <a:alpha val="0"/>
                      </a:srgbClr>
                    </a:solidFill>
                  </a:tcPr>
                </a:tc>
                <a:extLst>
                  <a:ext uri="{0D108BD9-81ED-4DB2-BD59-A6C34878D82A}">
                    <a16:rowId xmlns:a16="http://schemas.microsoft.com/office/drawing/2014/main" val="10023"/>
                  </a:ext>
                </a:extLst>
              </a:tr>
            </a:tbl>
          </a:graphicData>
        </a:graphic>
      </p:graphicFrame>
    </p:spTree>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dir="5400000" rotWithShape="0">
              <a:srgbClr val="000000">
                <a:alpha val="50000"/>
              </a:srgbClr>
            </a:outerShdw>
          </a:effectLst>
        </a:effectStyle>
        <a:effectStyle>
          <a:effectLst>
            <a:outerShdw rotWithShape="0">
              <a:srgbClr val="000000">
                <a:alpha val="50000"/>
              </a:srgbClr>
            </a:outerShdw>
          </a:effectLst>
        </a:effectStyle>
        <a:effectStyle>
          <a:effectLst>
            <a:outerShdw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25400" cap="flat">
          <a:noFill/>
          <a:miter lim="400000"/>
        </a:ln>
        <a:effectLst>
          <a:outerShdw dir="5400000" rotWithShape="0">
            <a:srgbClr val="000000">
              <a:alpha val="50000"/>
            </a:srgbClr>
          </a:outerShdw>
        </a:effectLst>
        <a:sp3d/>
      </a:spPr>
      <a:bodyPr rot="0" spcFirstLastPara="1" vertOverflow="overflow" horzOverflow="overflow" vert="horz" wrap="square" lIns="104179" tIns="104179" rIns="104179" bIns="104179" numCol="1" spcCol="38100" rtlCol="0" anchor="ctr">
        <a:spAutoFit/>
      </a:bodyPr>
      <a:lstStyle>
        <a:defPPr marL="0" marR="0" indent="0" algn="ctr" defTabSz="2259210" rtl="0" fontAlgn="auto" latinLnBrk="0" hangingPunct="0">
          <a:lnSpc>
            <a:spcPct val="100000"/>
          </a:lnSpc>
          <a:spcBef>
            <a:spcPts val="0"/>
          </a:spcBef>
          <a:spcAft>
            <a:spcPts val="0"/>
          </a:spcAft>
          <a:buClrTx/>
          <a:buSzTx/>
          <a:buFontTx/>
          <a:buNone/>
          <a:tabLst/>
          <a:defRPr kumimoji="0" sz="90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104179" tIns="104179" rIns="104179" bIns="104179" numCol="1" spcCol="38100" rtlCol="0" anchor="ctr">
        <a:spAutoFit/>
      </a:bodyPr>
      <a:lstStyle>
        <a:defPPr marL="0" marR="0" indent="0" algn="ctr" defTabSz="2259210" rtl="0" fontAlgn="auto" latinLnBrk="0" hangingPunct="0">
          <a:lnSpc>
            <a:spcPct val="100000"/>
          </a:lnSpc>
          <a:spcBef>
            <a:spcPts val="0"/>
          </a:spcBef>
          <a:spcAft>
            <a:spcPts val="0"/>
          </a:spcAft>
          <a:buClrTx/>
          <a:buSzTx/>
          <a:buFontTx/>
          <a:buNone/>
          <a:tabLst/>
          <a:defRPr kumimoji="0" sz="12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dir="5400000" rotWithShape="0">
              <a:srgbClr val="000000">
                <a:alpha val="50000"/>
              </a:srgbClr>
            </a:outerShdw>
          </a:effectLst>
        </a:effectStyle>
        <a:effectStyle>
          <a:effectLst>
            <a:outerShdw rotWithShape="0">
              <a:srgbClr val="000000">
                <a:alpha val="50000"/>
              </a:srgbClr>
            </a:outerShdw>
          </a:effectLst>
        </a:effectStyle>
        <a:effectStyle>
          <a:effectLst>
            <a:outerShdw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25400" cap="flat">
          <a:noFill/>
          <a:miter lim="400000"/>
        </a:ln>
        <a:effectLst>
          <a:outerShdw dir="5400000" rotWithShape="0">
            <a:srgbClr val="000000">
              <a:alpha val="50000"/>
            </a:srgbClr>
          </a:outerShdw>
        </a:effectLst>
        <a:sp3d/>
      </a:spPr>
      <a:bodyPr rot="0" spcFirstLastPara="1" vertOverflow="overflow" horzOverflow="overflow" vert="horz" wrap="square" lIns="104179" tIns="104179" rIns="104179" bIns="104179" numCol="1" spcCol="38100" rtlCol="0" anchor="ctr">
        <a:spAutoFit/>
      </a:bodyPr>
      <a:lstStyle>
        <a:defPPr marL="0" marR="0" indent="0" algn="ctr" defTabSz="2259210" rtl="0" fontAlgn="auto" latinLnBrk="0" hangingPunct="0">
          <a:lnSpc>
            <a:spcPct val="100000"/>
          </a:lnSpc>
          <a:spcBef>
            <a:spcPts val="0"/>
          </a:spcBef>
          <a:spcAft>
            <a:spcPts val="0"/>
          </a:spcAft>
          <a:buClrTx/>
          <a:buSzTx/>
          <a:buFontTx/>
          <a:buNone/>
          <a:tabLst/>
          <a:defRPr kumimoji="0" sz="90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104179" tIns="104179" rIns="104179" bIns="104179" numCol="1" spcCol="38100" rtlCol="0" anchor="ctr">
        <a:spAutoFit/>
      </a:bodyPr>
      <a:lstStyle>
        <a:defPPr marL="0" marR="0" indent="0" algn="ctr" defTabSz="2259210" rtl="0" fontAlgn="auto" latinLnBrk="0" hangingPunct="0">
          <a:lnSpc>
            <a:spcPct val="100000"/>
          </a:lnSpc>
          <a:spcBef>
            <a:spcPts val="0"/>
          </a:spcBef>
          <a:spcAft>
            <a:spcPts val="0"/>
          </a:spcAft>
          <a:buClrTx/>
          <a:buSzTx/>
          <a:buFontTx/>
          <a:buNone/>
          <a:tabLst/>
          <a:defRPr kumimoji="0" sz="12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13580</TotalTime>
  <Words>1105</Words>
  <Application>Microsoft Office PowerPoint</Application>
  <PresentationFormat>Custom</PresentationFormat>
  <Paragraphs>351</Paragraphs>
  <Slides>10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Helvetica Light</vt:lpstr>
      <vt:lpstr>Helvetica Neue</vt:lpstr>
      <vt:lpstr>Times</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Lux, Tim</dc:creator>
  <cp:lastModifiedBy>Lux, Tim</cp:lastModifiedBy>
  <cp:revision>68</cp:revision>
  <cp:lastPrinted>2024-01-06T13:51:02Z</cp:lastPrinted>
  <dcterms:modified xsi:type="dcterms:W3CDTF">2024-12-27T18:02:44Z</dcterms:modified>
</cp:coreProperties>
</file>